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6" r:id="rId3"/>
    <p:sldId id="265" r:id="rId4"/>
    <p:sldId id="312" r:id="rId5"/>
    <p:sldId id="337" r:id="rId6"/>
    <p:sldId id="321" r:id="rId7"/>
    <p:sldId id="319" r:id="rId8"/>
    <p:sldId id="309" r:id="rId9"/>
    <p:sldId id="324" r:id="rId10"/>
    <p:sldId id="325" r:id="rId11"/>
    <p:sldId id="336" r:id="rId12"/>
    <p:sldId id="327" r:id="rId13"/>
    <p:sldId id="333" r:id="rId14"/>
    <p:sldId id="338" r:id="rId15"/>
    <p:sldId id="283" r:id="rId1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0C0C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270" autoAdjust="0"/>
  </p:normalViewPr>
  <p:slideViewPr>
    <p:cSldViewPr>
      <p:cViewPr varScale="1">
        <p:scale>
          <a:sx n="80" d="100"/>
          <a:sy n="80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style val="10"/>
  <c:chart>
    <c:autoTitleDeleted val="1"/>
    <c:plotArea>
      <c:layout>
        <c:manualLayout>
          <c:layoutTarget val="inner"/>
          <c:xMode val="edge"/>
          <c:yMode val="edge"/>
          <c:x val="0.17777777777777778"/>
          <c:y val="2.398081534772185E-2"/>
          <c:w val="0.63015873015873158"/>
          <c:h val="0.9520383693045563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1st Qtr</c:v>
                </c:pt>
              </c:strCache>
            </c:strRef>
          </c:tx>
          <c:explosion val="8"/>
          <c:cat>
            <c:strRef>
              <c:f>Sheet1!$A$2:$A$7</c:f>
              <c:strCache>
                <c:ptCount val="3"/>
                <c:pt idx="0">
                  <c:v>East</c:v>
                </c:pt>
                <c:pt idx="1">
                  <c:v>West</c:v>
                </c:pt>
                <c:pt idx="2">
                  <c:v>North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70</c:v>
                </c:pt>
                <c:pt idx="1">
                  <c:v>15</c:v>
                </c:pt>
                <c:pt idx="2">
                  <c:v>12</c:v>
                </c:pt>
                <c:pt idx="3">
                  <c:v>10</c:v>
                </c:pt>
                <c:pt idx="4">
                  <c:v>7</c:v>
                </c:pt>
                <c:pt idx="5">
                  <c:v>5</c:v>
                </c:pt>
              </c:numCache>
            </c:numRef>
          </c:val>
        </c:ser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ko-K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dLbls>
            <c:txPr>
              <a:bodyPr/>
              <a:lstStyle/>
              <a:p>
                <a:pPr>
                  <a:defRPr sz="1100" b="1"/>
                </a:pPr>
                <a:endParaRPr lang="ko-KR"/>
              </a:p>
            </c:txPr>
            <c:showVal val="1"/>
          </c:dLbls>
          <c:cat>
            <c:strRef>
              <c:f>Sheet1!$A$2:$A$8</c:f>
              <c:strCache>
                <c:ptCount val="7"/>
                <c:pt idx="0">
                  <c:v>Offshore Packaging</c:v>
                </c:pt>
                <c:pt idx="1">
                  <c:v>In-house SI packaging</c:v>
                </c:pt>
                <c:pt idx="2">
                  <c:v>Vista Migration</c:v>
                </c:pt>
                <c:pt idx="3">
                  <c:v>Homegrown system</c:v>
                </c:pt>
                <c:pt idx="4">
                  <c:v>App Virt technologies</c:v>
                </c:pt>
                <c:pt idx="5">
                  <c:v>No budget</c:v>
                </c:pt>
                <c:pt idx="6">
                  <c:v>Commercial 
Packaging System</c:v>
                </c:pt>
              </c:strCache>
            </c:strRef>
          </c:cat>
          <c:val>
            <c:numRef>
              <c:f>Sheet1!$B$2:$B$8</c:f>
              <c:numCache>
                <c:formatCode>0.0%</c:formatCode>
                <c:ptCount val="7"/>
                <c:pt idx="0">
                  <c:v>0.05</c:v>
                </c:pt>
                <c:pt idx="1">
                  <c:v>7.3999999999999996E-2</c:v>
                </c:pt>
                <c:pt idx="2">
                  <c:v>0.17400000000000004</c:v>
                </c:pt>
                <c:pt idx="3">
                  <c:v>0.19</c:v>
                </c:pt>
                <c:pt idx="4">
                  <c:v>0.21500000000000019</c:v>
                </c:pt>
                <c:pt idx="5">
                  <c:v>0.29800000000000032</c:v>
                </c:pt>
                <c:pt idx="6">
                  <c:v>0.46300000000000002</c:v>
                </c:pt>
              </c:numCache>
            </c:numRef>
          </c:val>
        </c:ser>
        <c:axId val="127269888"/>
        <c:axId val="121111296"/>
      </c:barChart>
      <c:catAx>
        <c:axId val="127269888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 b="1"/>
            </a:pPr>
            <a:endParaRPr lang="ko-KR"/>
          </a:p>
        </c:txPr>
        <c:crossAx val="121111296"/>
        <c:crosses val="autoZero"/>
        <c:auto val="1"/>
        <c:lblAlgn val="ctr"/>
        <c:lblOffset val="100"/>
      </c:catAx>
      <c:valAx>
        <c:axId val="121111296"/>
        <c:scaling>
          <c:orientation val="minMax"/>
        </c:scaling>
        <c:delete val="1"/>
        <c:axPos val="b"/>
        <c:majorGridlines/>
        <c:numFmt formatCode="0.0%" sourceLinked="1"/>
        <c:tickLblPos val="nextTo"/>
        <c:crossAx val="12726988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ko-K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B74B02-2F7C-4EC0-9711-89C453CA2B6B}" type="datetimeFigureOut">
              <a:rPr lang="ko-KR" altLang="en-US" smtClean="0"/>
              <a:pPr/>
              <a:t>2009-07-17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FDD16D-B736-4C58-9135-0677AF62D2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57224" y="2357430"/>
            <a:ext cx="7772400" cy="1571636"/>
          </a:xfrm>
        </p:spPr>
        <p:txBody>
          <a:bodyPr>
            <a:normAutofit/>
          </a:bodyPr>
          <a:lstStyle>
            <a:lvl1pPr>
              <a:defRPr sz="4000" b="1" u="none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857224" y="4000504"/>
            <a:ext cx="6400800" cy="566726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tint val="75000"/>
                  </a:schemeClr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100010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0" y="285728"/>
            <a:ext cx="7000892" cy="128586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7643834" y="2357430"/>
            <a:ext cx="565379" cy="50956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6786578" y="1428736"/>
            <a:ext cx="500066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6786578" y="2000240"/>
            <a:ext cx="1000132" cy="4286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grpSp>
        <p:nvGrpSpPr>
          <p:cNvPr id="4" name="그룹 30"/>
          <p:cNvGrpSpPr/>
          <p:nvPr/>
        </p:nvGrpSpPr>
        <p:grpSpPr>
          <a:xfrm>
            <a:off x="71406" y="6357958"/>
            <a:ext cx="3714776" cy="428604"/>
            <a:chOff x="214282" y="6356670"/>
            <a:chExt cx="4071934" cy="501330"/>
          </a:xfrm>
        </p:grpSpPr>
        <p:sp>
          <p:nvSpPr>
            <p:cNvPr id="13" name="직사각형 12"/>
            <p:cNvSpPr/>
            <p:nvPr userDrawn="1"/>
          </p:nvSpPr>
          <p:spPr>
            <a:xfrm>
              <a:off x="485601" y="6623976"/>
              <a:ext cx="234023" cy="23402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직사각형 13"/>
            <p:cNvSpPr/>
            <p:nvPr userDrawn="1"/>
          </p:nvSpPr>
          <p:spPr>
            <a:xfrm>
              <a:off x="758159" y="6358777"/>
              <a:ext cx="234023" cy="2340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직사각형 14"/>
            <p:cNvSpPr/>
            <p:nvPr userDrawn="1"/>
          </p:nvSpPr>
          <p:spPr>
            <a:xfrm>
              <a:off x="755554" y="6623976"/>
              <a:ext cx="234023" cy="2340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직사각형 15"/>
            <p:cNvSpPr/>
            <p:nvPr userDrawn="1"/>
          </p:nvSpPr>
          <p:spPr>
            <a:xfrm>
              <a:off x="214282" y="6356670"/>
              <a:ext cx="234023" cy="2340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직사각형 16"/>
            <p:cNvSpPr/>
            <p:nvPr userDrawn="1"/>
          </p:nvSpPr>
          <p:spPr>
            <a:xfrm>
              <a:off x="1304185" y="6366593"/>
              <a:ext cx="234023" cy="2340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직사각형 17"/>
            <p:cNvSpPr/>
            <p:nvPr userDrawn="1"/>
          </p:nvSpPr>
          <p:spPr>
            <a:xfrm>
              <a:off x="1031172" y="6623976"/>
              <a:ext cx="234023" cy="234024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직사각형 18"/>
            <p:cNvSpPr/>
            <p:nvPr userDrawn="1"/>
          </p:nvSpPr>
          <p:spPr>
            <a:xfrm>
              <a:off x="1576574" y="6623976"/>
              <a:ext cx="234023" cy="2340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직사각형 19"/>
            <p:cNvSpPr/>
            <p:nvPr userDrawn="1"/>
          </p:nvSpPr>
          <p:spPr>
            <a:xfrm>
              <a:off x="1852363" y="6356670"/>
              <a:ext cx="234023" cy="2340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직사각형 20"/>
            <p:cNvSpPr/>
            <p:nvPr userDrawn="1"/>
          </p:nvSpPr>
          <p:spPr>
            <a:xfrm>
              <a:off x="2129392" y="6358777"/>
              <a:ext cx="234023" cy="23402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직사각형 21"/>
            <p:cNvSpPr/>
            <p:nvPr userDrawn="1"/>
          </p:nvSpPr>
          <p:spPr>
            <a:xfrm>
              <a:off x="2126786" y="6623976"/>
              <a:ext cx="234023" cy="2340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직사각형 22"/>
            <p:cNvSpPr/>
            <p:nvPr userDrawn="1"/>
          </p:nvSpPr>
          <p:spPr>
            <a:xfrm>
              <a:off x="2679638" y="6623976"/>
              <a:ext cx="234023" cy="2340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직사각형 23"/>
            <p:cNvSpPr/>
            <p:nvPr userDrawn="1"/>
          </p:nvSpPr>
          <p:spPr>
            <a:xfrm>
              <a:off x="2949129" y="6623976"/>
              <a:ext cx="234023" cy="2340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직사각형 24"/>
            <p:cNvSpPr/>
            <p:nvPr userDrawn="1"/>
          </p:nvSpPr>
          <p:spPr>
            <a:xfrm>
              <a:off x="3224919" y="6356670"/>
              <a:ext cx="234023" cy="2340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직사각형 25"/>
            <p:cNvSpPr/>
            <p:nvPr userDrawn="1"/>
          </p:nvSpPr>
          <p:spPr>
            <a:xfrm>
              <a:off x="3499342" y="6623976"/>
              <a:ext cx="234023" cy="2340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직사각형 26"/>
            <p:cNvSpPr/>
            <p:nvPr userDrawn="1"/>
          </p:nvSpPr>
          <p:spPr>
            <a:xfrm>
              <a:off x="2949129" y="6356670"/>
              <a:ext cx="234023" cy="2340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직사각형 27"/>
            <p:cNvSpPr/>
            <p:nvPr userDrawn="1"/>
          </p:nvSpPr>
          <p:spPr>
            <a:xfrm>
              <a:off x="3776912" y="6363988"/>
              <a:ext cx="234023" cy="2340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직사각형 28"/>
            <p:cNvSpPr/>
            <p:nvPr userDrawn="1"/>
          </p:nvSpPr>
          <p:spPr>
            <a:xfrm>
              <a:off x="3779430" y="6623976"/>
              <a:ext cx="234023" cy="2340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직사각형 29"/>
            <p:cNvSpPr/>
            <p:nvPr userDrawn="1"/>
          </p:nvSpPr>
          <p:spPr>
            <a:xfrm>
              <a:off x="4052193" y="6623976"/>
              <a:ext cx="234023" cy="234024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32" name="그림 8" descr="Commerce_logoA_l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6286520"/>
            <a:ext cx="14287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642910" y="2786058"/>
            <a:ext cx="7929618" cy="114300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pic>
        <p:nvPicPr>
          <p:cNvPr id="6" name="그림 8" descr="Commerce_logoA_l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2428868"/>
            <a:ext cx="14287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28662" y="3286124"/>
            <a:ext cx="7072362" cy="642942"/>
          </a:xfrm>
        </p:spPr>
        <p:txBody>
          <a:bodyPr anchor="b" anchorCtr="0">
            <a:normAutofit/>
          </a:bodyPr>
          <a:lstStyle>
            <a:lvl1pPr algn="l">
              <a:defRPr sz="2800" b="1" cap="all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ea typeface="+mj-ea"/>
                <a:cs typeface="Verdana" pitchFamily="34" charset="0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28662" y="3929066"/>
            <a:ext cx="7500990" cy="500055"/>
          </a:xfrm>
        </p:spPr>
        <p:txBody>
          <a:bodyPr tIns="0" anchor="t" anchorCtr="0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1" name="슬라이드 번호 개체 틀 4"/>
          <p:cNvSpPr>
            <a:spLocks noGrp="1"/>
          </p:cNvSpPr>
          <p:nvPr>
            <p:ph type="sldNum" sz="quarter" idx="10"/>
          </p:nvPr>
        </p:nvSpPr>
        <p:spPr>
          <a:xfrm>
            <a:off x="143063" y="6588250"/>
            <a:ext cx="357187" cy="222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900">
                <a:latin typeface="+mn-lt"/>
                <a:ea typeface="+mn-ea"/>
              </a:defRPr>
            </a:lvl1pPr>
          </a:lstStyle>
          <a:p>
            <a:fld id="{5CE3AA98-6208-4095-A1B2-3414ADCD79A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4" name="그룹 40"/>
          <p:cNvGrpSpPr/>
          <p:nvPr/>
        </p:nvGrpSpPr>
        <p:grpSpPr>
          <a:xfrm>
            <a:off x="642910" y="2143116"/>
            <a:ext cx="4857784" cy="598082"/>
            <a:chOff x="642910" y="2000240"/>
            <a:chExt cx="5222151" cy="642942"/>
          </a:xfrm>
        </p:grpSpPr>
        <p:sp>
          <p:nvSpPr>
            <p:cNvPr id="21" name="직사각형 20"/>
            <p:cNvSpPr/>
            <p:nvPr/>
          </p:nvSpPr>
          <p:spPr>
            <a:xfrm>
              <a:off x="990869" y="2343053"/>
              <a:ext cx="300129" cy="300129"/>
            </a:xfrm>
            <a:prstGeom prst="rect">
              <a:avLst/>
            </a:prstGeom>
            <a:solidFill>
              <a:srgbClr val="FFC000">
                <a:alpha val="4313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직사각형 21"/>
            <p:cNvSpPr/>
            <p:nvPr/>
          </p:nvSpPr>
          <p:spPr>
            <a:xfrm>
              <a:off x="1340418" y="2002943"/>
              <a:ext cx="300129" cy="300129"/>
            </a:xfrm>
            <a:prstGeom prst="rect">
              <a:avLst/>
            </a:prstGeom>
            <a:solidFill>
              <a:srgbClr val="FFC000">
                <a:alpha val="4313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직사각형 22"/>
            <p:cNvSpPr/>
            <p:nvPr/>
          </p:nvSpPr>
          <p:spPr>
            <a:xfrm>
              <a:off x="1337077" y="2343053"/>
              <a:ext cx="300129" cy="30012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642910" y="2000240"/>
              <a:ext cx="300129" cy="30012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2040682" y="2012966"/>
              <a:ext cx="300129" cy="30012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직사각형 25"/>
            <p:cNvSpPr/>
            <p:nvPr/>
          </p:nvSpPr>
          <p:spPr>
            <a:xfrm>
              <a:off x="1690550" y="2343053"/>
              <a:ext cx="300129" cy="300129"/>
            </a:xfrm>
            <a:prstGeom prst="rect">
              <a:avLst/>
            </a:prstGeom>
            <a:solidFill>
              <a:srgbClr val="FFC000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직사각형 26"/>
            <p:cNvSpPr/>
            <p:nvPr/>
          </p:nvSpPr>
          <p:spPr>
            <a:xfrm>
              <a:off x="2390014" y="2343053"/>
              <a:ext cx="300129" cy="300129"/>
            </a:xfrm>
            <a:prstGeom prst="rect">
              <a:avLst/>
            </a:prstGeom>
            <a:solidFill>
              <a:srgbClr val="FFC0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직사각형 27"/>
            <p:cNvSpPr/>
            <p:nvPr/>
          </p:nvSpPr>
          <p:spPr>
            <a:xfrm>
              <a:off x="2743707" y="2000240"/>
              <a:ext cx="300129" cy="300129"/>
            </a:xfrm>
            <a:prstGeom prst="rect">
              <a:avLst/>
            </a:prstGeom>
            <a:solidFill>
              <a:srgbClr val="FFC000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직사각형 28"/>
            <p:cNvSpPr/>
            <p:nvPr/>
          </p:nvSpPr>
          <p:spPr>
            <a:xfrm>
              <a:off x="3098989" y="2002943"/>
              <a:ext cx="300129" cy="300129"/>
            </a:xfrm>
            <a:prstGeom prst="rect">
              <a:avLst/>
            </a:prstGeom>
            <a:solidFill>
              <a:schemeClr val="accent6">
                <a:lumMod val="40000"/>
                <a:lumOff val="60000"/>
                <a:alpha val="43137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직사각형 29"/>
            <p:cNvSpPr/>
            <p:nvPr/>
          </p:nvSpPr>
          <p:spPr>
            <a:xfrm>
              <a:off x="3095648" y="2343053"/>
              <a:ext cx="300129" cy="30012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직사각형 31"/>
            <p:cNvSpPr/>
            <p:nvPr/>
          </p:nvSpPr>
          <p:spPr>
            <a:xfrm>
              <a:off x="3451624" y="2009625"/>
              <a:ext cx="300129" cy="300129"/>
            </a:xfrm>
            <a:prstGeom prst="rect">
              <a:avLst/>
            </a:prstGeom>
            <a:solidFill>
              <a:srgbClr val="FFC000">
                <a:alpha val="4313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직사각형 32"/>
            <p:cNvSpPr/>
            <p:nvPr/>
          </p:nvSpPr>
          <p:spPr>
            <a:xfrm>
              <a:off x="3804665" y="2343053"/>
              <a:ext cx="300129" cy="300129"/>
            </a:xfrm>
            <a:prstGeom prst="rect">
              <a:avLst/>
            </a:prstGeom>
            <a:solidFill>
              <a:srgbClr val="FFC000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직사각형 33"/>
            <p:cNvSpPr/>
            <p:nvPr/>
          </p:nvSpPr>
          <p:spPr>
            <a:xfrm>
              <a:off x="4150281" y="2343053"/>
              <a:ext cx="300129" cy="300129"/>
            </a:xfrm>
            <a:prstGeom prst="rect">
              <a:avLst/>
            </a:prstGeom>
            <a:solidFill>
              <a:srgbClr val="FFC0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직사각형 34"/>
            <p:cNvSpPr/>
            <p:nvPr/>
          </p:nvSpPr>
          <p:spPr>
            <a:xfrm>
              <a:off x="4503974" y="2000240"/>
              <a:ext cx="300129" cy="300129"/>
            </a:xfrm>
            <a:prstGeom prst="rect">
              <a:avLst/>
            </a:prstGeom>
            <a:solidFill>
              <a:srgbClr val="FFC000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직사각형 35"/>
            <p:cNvSpPr/>
            <p:nvPr/>
          </p:nvSpPr>
          <p:spPr>
            <a:xfrm>
              <a:off x="4855915" y="2343053"/>
              <a:ext cx="300129" cy="300129"/>
            </a:xfrm>
            <a:prstGeom prst="rect">
              <a:avLst/>
            </a:prstGeom>
            <a:solidFill>
              <a:srgbClr val="FFCC00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직사각형 36"/>
            <p:cNvSpPr/>
            <p:nvPr/>
          </p:nvSpPr>
          <p:spPr>
            <a:xfrm>
              <a:off x="4150281" y="2000240"/>
              <a:ext cx="300129" cy="30012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직사각형 37"/>
            <p:cNvSpPr/>
            <p:nvPr/>
          </p:nvSpPr>
          <p:spPr>
            <a:xfrm>
              <a:off x="5211891" y="2009625"/>
              <a:ext cx="300129" cy="300129"/>
            </a:xfrm>
            <a:prstGeom prst="rect">
              <a:avLst/>
            </a:prstGeom>
            <a:solidFill>
              <a:schemeClr val="accent6">
                <a:lumMod val="40000"/>
                <a:lumOff val="60000"/>
                <a:alpha val="43137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직사각형 38"/>
            <p:cNvSpPr/>
            <p:nvPr/>
          </p:nvSpPr>
          <p:spPr>
            <a:xfrm>
              <a:off x="5215122" y="2343053"/>
              <a:ext cx="300129" cy="300129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6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직사각형 39"/>
            <p:cNvSpPr/>
            <p:nvPr/>
          </p:nvSpPr>
          <p:spPr>
            <a:xfrm>
              <a:off x="5564932" y="2343053"/>
              <a:ext cx="300129" cy="300129"/>
            </a:xfrm>
            <a:prstGeom prst="rect">
              <a:avLst/>
            </a:prstGeom>
            <a:solidFill>
              <a:srgbClr val="FFC000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714348" y="1285860"/>
            <a:ext cx="7929618" cy="78581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0"/>
          </p:nvPr>
        </p:nvSpPr>
        <p:spPr>
          <a:xfrm>
            <a:off x="214313" y="6564313"/>
            <a:ext cx="357187" cy="222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900">
                <a:latin typeface="+mn-lt"/>
                <a:ea typeface="+mn-ea"/>
              </a:defRPr>
            </a:lvl1pPr>
          </a:lstStyle>
          <a:p>
            <a:fld id="{5CE3AA98-6208-4095-A1B2-3414ADCD79A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7" name="그림 12" descr="Commerce_logoA_l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955660"/>
            <a:ext cx="142875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직사각형 7"/>
          <p:cNvSpPr/>
          <p:nvPr/>
        </p:nvSpPr>
        <p:spPr>
          <a:xfrm>
            <a:off x="966627" y="1034341"/>
            <a:ext cx="217601" cy="217601"/>
          </a:xfrm>
          <a:prstGeom prst="rect">
            <a:avLst/>
          </a:prstGeom>
          <a:solidFill>
            <a:srgbClr val="FFC000">
              <a:alpha val="4313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220057" y="787754"/>
            <a:ext cx="217601" cy="217601"/>
          </a:xfrm>
          <a:prstGeom prst="rect">
            <a:avLst/>
          </a:prstGeom>
          <a:solidFill>
            <a:srgbClr val="FFC000">
              <a:alpha val="4313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1217635" y="1034341"/>
            <a:ext cx="217601" cy="21760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714348" y="785794"/>
            <a:ext cx="217601" cy="21760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1727766" y="795020"/>
            <a:ext cx="217601" cy="21760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1473912" y="1034341"/>
            <a:ext cx="217601" cy="217601"/>
          </a:xfrm>
          <a:prstGeom prst="rect">
            <a:avLst/>
          </a:prstGeom>
          <a:solidFill>
            <a:srgbClr val="FFC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1981039" y="1034341"/>
            <a:ext cx="217601" cy="217601"/>
          </a:xfrm>
          <a:prstGeom prst="rect">
            <a:avLst/>
          </a:pr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2237475" y="785794"/>
            <a:ext cx="217601" cy="217601"/>
          </a:xfrm>
          <a:prstGeom prst="rect">
            <a:avLst/>
          </a:prstGeom>
          <a:solidFill>
            <a:srgbClr val="FFC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2495063" y="787754"/>
            <a:ext cx="217601" cy="217601"/>
          </a:xfrm>
          <a:prstGeom prst="rect">
            <a:avLst/>
          </a:prstGeom>
          <a:solidFill>
            <a:schemeClr val="accent6">
              <a:lumMod val="40000"/>
              <a:lumOff val="60000"/>
              <a:alpha val="43137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2492641" y="1034341"/>
            <a:ext cx="217601" cy="21760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2750731" y="792598"/>
            <a:ext cx="217601" cy="217601"/>
          </a:xfrm>
          <a:prstGeom prst="rect">
            <a:avLst/>
          </a:prstGeom>
          <a:solidFill>
            <a:srgbClr val="FFC000">
              <a:alpha val="4313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/>
          <p:cNvSpPr/>
          <p:nvPr/>
        </p:nvSpPr>
        <p:spPr>
          <a:xfrm>
            <a:off x="3006694" y="1034341"/>
            <a:ext cx="217601" cy="217601"/>
          </a:xfrm>
          <a:prstGeom prst="rect">
            <a:avLst/>
          </a:prstGeom>
          <a:solidFill>
            <a:srgbClr val="FFC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3257274" y="1034341"/>
            <a:ext cx="217601" cy="217601"/>
          </a:xfrm>
          <a:prstGeom prst="rect">
            <a:avLst/>
          </a:pr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3513710" y="785794"/>
            <a:ext cx="217601" cy="217601"/>
          </a:xfrm>
          <a:prstGeom prst="rect">
            <a:avLst/>
          </a:prstGeom>
          <a:solidFill>
            <a:srgbClr val="FFC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직사각형 21"/>
          <p:cNvSpPr/>
          <p:nvPr/>
        </p:nvSpPr>
        <p:spPr>
          <a:xfrm>
            <a:off x="3768876" y="1034341"/>
            <a:ext cx="217601" cy="217601"/>
          </a:xfrm>
          <a:prstGeom prst="rect">
            <a:avLst/>
          </a:prstGeom>
          <a:solidFill>
            <a:srgbClr val="FFCC00">
              <a:alpha val="6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직사각형 22"/>
          <p:cNvSpPr/>
          <p:nvPr/>
        </p:nvSpPr>
        <p:spPr>
          <a:xfrm>
            <a:off x="3257274" y="785794"/>
            <a:ext cx="217601" cy="21760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/>
          <p:cNvSpPr/>
          <p:nvPr/>
        </p:nvSpPr>
        <p:spPr>
          <a:xfrm>
            <a:off x="4026966" y="792598"/>
            <a:ext cx="217601" cy="217601"/>
          </a:xfrm>
          <a:prstGeom prst="rect">
            <a:avLst/>
          </a:prstGeom>
          <a:solidFill>
            <a:schemeClr val="accent6">
              <a:lumMod val="40000"/>
              <a:lumOff val="60000"/>
              <a:alpha val="43137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직사각형 24"/>
          <p:cNvSpPr/>
          <p:nvPr/>
        </p:nvSpPr>
        <p:spPr>
          <a:xfrm>
            <a:off x="4029309" y="1034341"/>
            <a:ext cx="217601" cy="217601"/>
          </a:xfrm>
          <a:prstGeom prst="rect">
            <a:avLst/>
          </a:prstGeom>
          <a:solidFill>
            <a:schemeClr val="accent6">
              <a:lumMod val="60000"/>
              <a:lumOff val="40000"/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사각형 25"/>
          <p:cNvSpPr/>
          <p:nvPr/>
        </p:nvSpPr>
        <p:spPr>
          <a:xfrm>
            <a:off x="4282929" y="1034341"/>
            <a:ext cx="217601" cy="217601"/>
          </a:xfrm>
          <a:prstGeom prst="rect">
            <a:avLst/>
          </a:prstGeom>
          <a:solidFill>
            <a:srgbClr val="FFC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제목 1"/>
          <p:cNvSpPr>
            <a:spLocks noGrp="1"/>
          </p:cNvSpPr>
          <p:nvPr>
            <p:ph type="title"/>
          </p:nvPr>
        </p:nvSpPr>
        <p:spPr>
          <a:xfrm>
            <a:off x="857224" y="1357298"/>
            <a:ext cx="7072362" cy="642942"/>
          </a:xfrm>
        </p:spPr>
        <p:txBody>
          <a:bodyPr anchor="b" anchorCtr="0">
            <a:normAutofit/>
          </a:bodyPr>
          <a:lstStyle>
            <a:lvl1pPr algn="l">
              <a:defRPr sz="2000" b="1" cap="all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ea typeface="+mj-ea"/>
                <a:cs typeface="Verdana" pitchFamily="34" charset="0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28" name="텍스트 개체 틀 2"/>
          <p:cNvSpPr>
            <a:spLocks noGrp="1"/>
          </p:cNvSpPr>
          <p:nvPr>
            <p:ph type="body" idx="1"/>
          </p:nvPr>
        </p:nvSpPr>
        <p:spPr>
          <a:xfrm>
            <a:off x="857224" y="2214554"/>
            <a:ext cx="7772400" cy="4143404"/>
          </a:xfrm>
        </p:spPr>
        <p:txBody>
          <a:bodyPr anchor="t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직사각형 12"/>
          <p:cNvSpPr/>
          <p:nvPr/>
        </p:nvSpPr>
        <p:spPr>
          <a:xfrm>
            <a:off x="1071538" y="928670"/>
            <a:ext cx="428628" cy="41434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1571604" y="928670"/>
            <a:ext cx="5500726" cy="428626"/>
          </a:xfrm>
        </p:spPr>
        <p:txBody>
          <a:bodyPr/>
          <a:lstStyle>
            <a:lvl1pPr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8" name="슬라이드 번호 개체 틀 4"/>
          <p:cNvSpPr>
            <a:spLocks noGrp="1"/>
          </p:cNvSpPr>
          <p:nvPr>
            <p:ph type="sldNum" sz="quarter" idx="10"/>
          </p:nvPr>
        </p:nvSpPr>
        <p:spPr>
          <a:xfrm>
            <a:off x="214313" y="6564313"/>
            <a:ext cx="357187" cy="222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900">
                <a:latin typeface="+mn-lt"/>
                <a:ea typeface="+mn-ea"/>
              </a:defRPr>
            </a:lvl1pPr>
          </a:lstStyle>
          <a:p>
            <a:fld id="{5CE3AA98-6208-4095-A1B2-3414ADCD79A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내용 개체 틀 2"/>
          <p:cNvSpPr>
            <a:spLocks noGrp="1"/>
          </p:cNvSpPr>
          <p:nvPr>
            <p:ph idx="1"/>
          </p:nvPr>
        </p:nvSpPr>
        <p:spPr>
          <a:xfrm>
            <a:off x="1571604" y="1428736"/>
            <a:ext cx="6786610" cy="4643470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</p:txBody>
      </p:sp>
      <p:pic>
        <p:nvPicPr>
          <p:cNvPr id="12" name="그림 12" descr="Commerce_logoA_l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1071546"/>
            <a:ext cx="142875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그룹 61"/>
          <p:cNvGrpSpPr/>
          <p:nvPr/>
        </p:nvGrpSpPr>
        <p:grpSpPr>
          <a:xfrm rot="5400000">
            <a:off x="-899874" y="2614329"/>
            <a:ext cx="3518795" cy="433228"/>
            <a:chOff x="624577" y="704433"/>
            <a:chExt cx="4071934" cy="501330"/>
          </a:xfrm>
        </p:grpSpPr>
        <p:sp>
          <p:nvSpPr>
            <p:cNvPr id="35" name="직사각형 34"/>
            <p:cNvSpPr/>
            <p:nvPr userDrawn="1"/>
          </p:nvSpPr>
          <p:spPr>
            <a:xfrm>
              <a:off x="895896" y="971739"/>
              <a:ext cx="234023" cy="23402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직사각형 44"/>
            <p:cNvSpPr/>
            <p:nvPr userDrawn="1"/>
          </p:nvSpPr>
          <p:spPr>
            <a:xfrm>
              <a:off x="1168454" y="706540"/>
              <a:ext cx="234023" cy="2340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직사각형 45"/>
            <p:cNvSpPr/>
            <p:nvPr userDrawn="1"/>
          </p:nvSpPr>
          <p:spPr>
            <a:xfrm>
              <a:off x="1165849" y="971739"/>
              <a:ext cx="234023" cy="2340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7" name="직사각형 46"/>
            <p:cNvSpPr/>
            <p:nvPr userDrawn="1"/>
          </p:nvSpPr>
          <p:spPr>
            <a:xfrm>
              <a:off x="624577" y="704433"/>
              <a:ext cx="234023" cy="2340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8" name="직사각형 47"/>
            <p:cNvSpPr/>
            <p:nvPr userDrawn="1"/>
          </p:nvSpPr>
          <p:spPr>
            <a:xfrm>
              <a:off x="1714480" y="714356"/>
              <a:ext cx="234023" cy="2340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직사각형 48"/>
            <p:cNvSpPr/>
            <p:nvPr userDrawn="1"/>
          </p:nvSpPr>
          <p:spPr>
            <a:xfrm>
              <a:off x="1441467" y="971739"/>
              <a:ext cx="234023" cy="234024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직사각형 49"/>
            <p:cNvSpPr/>
            <p:nvPr userDrawn="1"/>
          </p:nvSpPr>
          <p:spPr>
            <a:xfrm>
              <a:off x="1986869" y="971739"/>
              <a:ext cx="234023" cy="2340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직사각형 50"/>
            <p:cNvSpPr/>
            <p:nvPr userDrawn="1"/>
          </p:nvSpPr>
          <p:spPr>
            <a:xfrm>
              <a:off x="2262658" y="704433"/>
              <a:ext cx="234023" cy="2340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직사각형 51"/>
            <p:cNvSpPr/>
            <p:nvPr userDrawn="1"/>
          </p:nvSpPr>
          <p:spPr>
            <a:xfrm>
              <a:off x="2539687" y="706540"/>
              <a:ext cx="234023" cy="23402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직사각형 52"/>
            <p:cNvSpPr/>
            <p:nvPr userDrawn="1"/>
          </p:nvSpPr>
          <p:spPr>
            <a:xfrm>
              <a:off x="2537081" y="971739"/>
              <a:ext cx="234023" cy="2340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4" name="직사각형 53"/>
            <p:cNvSpPr/>
            <p:nvPr userDrawn="1"/>
          </p:nvSpPr>
          <p:spPr>
            <a:xfrm>
              <a:off x="3089933" y="971739"/>
              <a:ext cx="234023" cy="2340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직사각형 54"/>
            <p:cNvSpPr/>
            <p:nvPr userDrawn="1"/>
          </p:nvSpPr>
          <p:spPr>
            <a:xfrm>
              <a:off x="3359424" y="971739"/>
              <a:ext cx="234023" cy="2340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직사각형 55"/>
            <p:cNvSpPr/>
            <p:nvPr userDrawn="1"/>
          </p:nvSpPr>
          <p:spPr>
            <a:xfrm>
              <a:off x="3635214" y="704433"/>
              <a:ext cx="234023" cy="2340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직사각형 56"/>
            <p:cNvSpPr/>
            <p:nvPr userDrawn="1"/>
          </p:nvSpPr>
          <p:spPr>
            <a:xfrm>
              <a:off x="3909637" y="971739"/>
              <a:ext cx="234023" cy="2340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8" name="직사각형 57"/>
            <p:cNvSpPr/>
            <p:nvPr userDrawn="1"/>
          </p:nvSpPr>
          <p:spPr>
            <a:xfrm>
              <a:off x="3359424" y="704433"/>
              <a:ext cx="234023" cy="2340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9" name="직사각형 58"/>
            <p:cNvSpPr/>
            <p:nvPr userDrawn="1"/>
          </p:nvSpPr>
          <p:spPr>
            <a:xfrm>
              <a:off x="4187207" y="711751"/>
              <a:ext cx="234023" cy="2340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0" name="직사각형 59"/>
            <p:cNvSpPr/>
            <p:nvPr userDrawn="1"/>
          </p:nvSpPr>
          <p:spPr>
            <a:xfrm>
              <a:off x="4189725" y="971739"/>
              <a:ext cx="234023" cy="2340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직사각형 60"/>
            <p:cNvSpPr/>
            <p:nvPr userDrawn="1"/>
          </p:nvSpPr>
          <p:spPr>
            <a:xfrm>
              <a:off x="4462488" y="971739"/>
              <a:ext cx="234023" cy="234024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6500834"/>
            <a:ext cx="9144000" cy="35719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6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85720" y="428604"/>
            <a:ext cx="8572560" cy="6018210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</p:txBody>
      </p:sp>
      <p:sp>
        <p:nvSpPr>
          <p:cNvPr id="8" name="슬라이드 번호 개체 틀 4"/>
          <p:cNvSpPr>
            <a:spLocks noGrp="1"/>
          </p:cNvSpPr>
          <p:nvPr>
            <p:ph type="sldNum" sz="quarter" idx="10"/>
          </p:nvPr>
        </p:nvSpPr>
        <p:spPr>
          <a:xfrm>
            <a:off x="143063" y="6588250"/>
            <a:ext cx="357187" cy="222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900">
                <a:latin typeface="+mn-lt"/>
                <a:ea typeface="+mn-ea"/>
              </a:defRPr>
            </a:lvl1pPr>
          </a:lstStyle>
          <a:p>
            <a:fld id="{5CE3AA98-6208-4095-A1B2-3414ADCD79A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9" name="그림 12" descr="Commerce_logoA_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66071" y="142852"/>
            <a:ext cx="1142998" cy="207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285720" y="428604"/>
            <a:ext cx="8572560" cy="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85720" y="534417"/>
            <a:ext cx="46038" cy="214312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6500834"/>
            <a:ext cx="9144000" cy="35719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4" name="제목 1"/>
          <p:cNvSpPr>
            <a:spLocks noGrp="1"/>
          </p:cNvSpPr>
          <p:nvPr>
            <p:ph type="title"/>
          </p:nvPr>
        </p:nvSpPr>
        <p:spPr>
          <a:xfrm>
            <a:off x="285719" y="71438"/>
            <a:ext cx="7750205" cy="285750"/>
          </a:xfrm>
        </p:spPr>
        <p:txBody>
          <a:bodyPr/>
          <a:lstStyle>
            <a:lvl1pPr>
              <a:defRPr sz="16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17" name="내용 개체 틀 2"/>
          <p:cNvSpPr>
            <a:spLocks noGrp="1"/>
          </p:cNvSpPr>
          <p:nvPr>
            <p:ph idx="1"/>
          </p:nvPr>
        </p:nvSpPr>
        <p:spPr>
          <a:xfrm>
            <a:off x="285720" y="428604"/>
            <a:ext cx="8620145" cy="6072230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</p:txBody>
      </p:sp>
      <p:sp>
        <p:nvSpPr>
          <p:cNvPr id="7" name="슬라이드 번호 개체 틀 4"/>
          <p:cNvSpPr>
            <a:spLocks noGrp="1"/>
          </p:cNvSpPr>
          <p:nvPr>
            <p:ph type="sldNum" sz="quarter" idx="10"/>
          </p:nvPr>
        </p:nvSpPr>
        <p:spPr>
          <a:xfrm>
            <a:off x="143063" y="6588250"/>
            <a:ext cx="357187" cy="222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900">
                <a:latin typeface="+mn-lt"/>
                <a:ea typeface="+mn-ea"/>
              </a:defRPr>
            </a:lvl1pPr>
          </a:lstStyle>
          <a:p>
            <a:fld id="{5CE3AA98-6208-4095-A1B2-3414ADCD79A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8" name="그림 12" descr="Commerce_logoA_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137219"/>
            <a:ext cx="1214436" cy="219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285720" y="428604"/>
            <a:ext cx="8572560" cy="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5"/>
          <p:cNvGrpSpPr>
            <a:grpSpLocks/>
          </p:cNvGrpSpPr>
          <p:nvPr/>
        </p:nvGrpSpPr>
        <p:grpSpPr bwMode="auto">
          <a:xfrm>
            <a:off x="142875" y="500063"/>
            <a:ext cx="8858250" cy="571500"/>
            <a:chOff x="219808" y="534988"/>
            <a:chExt cx="8686800" cy="319087"/>
          </a:xfrm>
        </p:grpSpPr>
        <p:sp>
          <p:nvSpPr>
            <p:cNvPr id="8" name="Line 9"/>
            <p:cNvSpPr>
              <a:spLocks noChangeShapeType="1"/>
            </p:cNvSpPr>
            <p:nvPr userDrawn="1"/>
          </p:nvSpPr>
          <p:spPr bwMode="auto">
            <a:xfrm>
              <a:off x="219808" y="854075"/>
              <a:ext cx="8686800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  <p:sp>
          <p:nvSpPr>
            <p:cNvPr id="9" name="Line 10"/>
            <p:cNvSpPr>
              <a:spLocks noChangeShapeType="1"/>
            </p:cNvSpPr>
            <p:nvPr userDrawn="1"/>
          </p:nvSpPr>
          <p:spPr bwMode="auto">
            <a:xfrm>
              <a:off x="219808" y="534988"/>
              <a:ext cx="8674346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85720" y="500042"/>
            <a:ext cx="8572560" cy="568324"/>
          </a:xfrm>
        </p:spPr>
        <p:txBody>
          <a:bodyPr tIns="0" anchor="t" anchorCtr="0"/>
          <a:lstStyle>
            <a:lvl1pPr marL="0" indent="0">
              <a:buNone/>
              <a:defRPr sz="1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2" name="슬라이드 번호 개체 틀 4"/>
          <p:cNvSpPr>
            <a:spLocks noGrp="1"/>
          </p:cNvSpPr>
          <p:nvPr>
            <p:ph type="sldNum" sz="quarter" idx="10"/>
          </p:nvPr>
        </p:nvSpPr>
        <p:spPr>
          <a:xfrm>
            <a:off x="143063" y="6588250"/>
            <a:ext cx="357187" cy="222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900">
                <a:latin typeface="+mn-lt"/>
                <a:ea typeface="+mn-ea"/>
              </a:defRPr>
            </a:lvl1pPr>
          </a:lstStyle>
          <a:p>
            <a:fld id="{5CE3AA98-6208-4095-A1B2-3414ADCD79A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13" name="그림 12" descr="Commerce_logoA_l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142852"/>
            <a:ext cx="142875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내용 개체 틀 2"/>
          <p:cNvSpPr>
            <a:spLocks noGrp="1"/>
          </p:cNvSpPr>
          <p:nvPr>
            <p:ph idx="11"/>
          </p:nvPr>
        </p:nvSpPr>
        <p:spPr>
          <a:xfrm>
            <a:off x="285720" y="1071546"/>
            <a:ext cx="8572560" cy="5375268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285720" y="1186924"/>
            <a:ext cx="46038" cy="214312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5"/>
          <p:cNvGrpSpPr>
            <a:grpSpLocks/>
          </p:cNvGrpSpPr>
          <p:nvPr/>
        </p:nvGrpSpPr>
        <p:grpSpPr bwMode="auto">
          <a:xfrm>
            <a:off x="142875" y="500063"/>
            <a:ext cx="8858250" cy="571500"/>
            <a:chOff x="219808" y="534988"/>
            <a:chExt cx="8686800" cy="319087"/>
          </a:xfrm>
        </p:grpSpPr>
        <p:sp>
          <p:nvSpPr>
            <p:cNvPr id="8" name="Line 9"/>
            <p:cNvSpPr>
              <a:spLocks noChangeShapeType="1"/>
            </p:cNvSpPr>
            <p:nvPr userDrawn="1"/>
          </p:nvSpPr>
          <p:spPr bwMode="auto">
            <a:xfrm>
              <a:off x="219808" y="854075"/>
              <a:ext cx="8686800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  <p:sp>
          <p:nvSpPr>
            <p:cNvPr id="9" name="Line 10"/>
            <p:cNvSpPr>
              <a:spLocks noChangeShapeType="1"/>
            </p:cNvSpPr>
            <p:nvPr userDrawn="1"/>
          </p:nvSpPr>
          <p:spPr bwMode="auto">
            <a:xfrm>
              <a:off x="219808" y="534988"/>
              <a:ext cx="8674346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85720" y="500042"/>
            <a:ext cx="8572560" cy="568324"/>
          </a:xfrm>
        </p:spPr>
        <p:txBody>
          <a:bodyPr tIns="0" anchor="t" anchorCtr="0"/>
          <a:lstStyle>
            <a:lvl1pPr marL="0" indent="0">
              <a:buNone/>
              <a:defRPr sz="1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2" name="슬라이드 번호 개체 틀 4"/>
          <p:cNvSpPr>
            <a:spLocks noGrp="1"/>
          </p:cNvSpPr>
          <p:nvPr>
            <p:ph type="sldNum" sz="quarter" idx="10"/>
          </p:nvPr>
        </p:nvSpPr>
        <p:spPr>
          <a:xfrm>
            <a:off x="143063" y="6588250"/>
            <a:ext cx="357187" cy="222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900">
                <a:latin typeface="+mn-lt"/>
                <a:ea typeface="+mn-ea"/>
              </a:defRPr>
            </a:lvl1pPr>
          </a:lstStyle>
          <a:p>
            <a:fld id="{5CE3AA98-6208-4095-A1B2-3414ADCD79A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13" name="그림 12" descr="Commerce_logoA_l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142852"/>
            <a:ext cx="142875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내용 개체 틀 2"/>
          <p:cNvSpPr>
            <a:spLocks noGrp="1"/>
          </p:cNvSpPr>
          <p:nvPr>
            <p:ph idx="11"/>
          </p:nvPr>
        </p:nvSpPr>
        <p:spPr>
          <a:xfrm>
            <a:off x="285720" y="1071546"/>
            <a:ext cx="8572560" cy="5375268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6"/>
          <p:cNvGrpSpPr>
            <a:grpSpLocks/>
          </p:cNvGrpSpPr>
          <p:nvPr/>
        </p:nvGrpSpPr>
        <p:grpSpPr bwMode="auto">
          <a:xfrm>
            <a:off x="142875" y="500063"/>
            <a:ext cx="8858250" cy="571500"/>
            <a:chOff x="219808" y="534988"/>
            <a:chExt cx="8686800" cy="319087"/>
          </a:xfrm>
        </p:grpSpPr>
        <p:sp>
          <p:nvSpPr>
            <p:cNvPr id="6" name="Line 9"/>
            <p:cNvSpPr>
              <a:spLocks noChangeShapeType="1"/>
            </p:cNvSpPr>
            <p:nvPr userDrawn="1"/>
          </p:nvSpPr>
          <p:spPr bwMode="auto">
            <a:xfrm>
              <a:off x="219808" y="854075"/>
              <a:ext cx="8686800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  <p:sp>
          <p:nvSpPr>
            <p:cNvPr id="7" name="Line 10"/>
            <p:cNvSpPr>
              <a:spLocks noChangeShapeType="1"/>
            </p:cNvSpPr>
            <p:nvPr userDrawn="1"/>
          </p:nvSpPr>
          <p:spPr bwMode="auto">
            <a:xfrm>
              <a:off x="219808" y="534988"/>
              <a:ext cx="8674346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142984"/>
            <a:ext cx="4038600" cy="4983179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142984"/>
            <a:ext cx="4038600" cy="4983179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</p:txBody>
      </p:sp>
      <p:sp>
        <p:nvSpPr>
          <p:cNvPr id="10" name="슬라이드 번호 개체 틀 4"/>
          <p:cNvSpPr>
            <a:spLocks noGrp="1"/>
          </p:cNvSpPr>
          <p:nvPr>
            <p:ph type="sldNum" sz="quarter" idx="10"/>
          </p:nvPr>
        </p:nvSpPr>
        <p:spPr>
          <a:xfrm>
            <a:off x="143063" y="6588250"/>
            <a:ext cx="357187" cy="222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900">
                <a:latin typeface="+mn-lt"/>
                <a:ea typeface="+mn-ea"/>
              </a:defRPr>
            </a:lvl1pPr>
          </a:lstStyle>
          <a:p>
            <a:fld id="{5CE3AA98-6208-4095-A1B2-3414ADCD79A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11" name="그림 12" descr="Commerce_logoA_l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6554788"/>
            <a:ext cx="142875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제목 개체 틀 1"/>
          <p:cNvSpPr>
            <a:spLocks noGrp="1"/>
          </p:cNvSpPr>
          <p:nvPr>
            <p:ph type="title"/>
          </p:nvPr>
        </p:nvSpPr>
        <p:spPr bwMode="auto">
          <a:xfrm>
            <a:off x="285719" y="71438"/>
            <a:ext cx="775020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제목 스타일 편집</a:t>
            </a:r>
          </a:p>
        </p:txBody>
      </p:sp>
      <p:sp>
        <p:nvSpPr>
          <p:cNvPr id="3076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285750" y="428604"/>
            <a:ext cx="8572500" cy="6072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  <a:endParaRPr lang="en-US" altLang="ko-KR" smtClean="0"/>
          </a:p>
          <a:p>
            <a:pPr lvl="2"/>
            <a:r>
              <a:rPr lang="ko-KR" altLang="en-US" smtClean="0"/>
              <a:t>셋째 수준</a:t>
            </a:r>
            <a:endParaRPr lang="en-US" altLang="ko-KR" smtClean="0"/>
          </a:p>
          <a:p>
            <a:pPr lvl="3"/>
            <a:r>
              <a:rPr lang="ko-KR" altLang="en-US" smtClean="0"/>
              <a:t>넷째 수준</a:t>
            </a:r>
            <a:endParaRPr lang="en-US" altLang="ko-KR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b="1" kern="1200">
          <a:solidFill>
            <a:srgbClr val="10253F"/>
          </a:solidFill>
          <a:latin typeface="+mj-ea"/>
          <a:ea typeface="+mj-ea"/>
          <a:cs typeface="+mj-cs"/>
        </a:defRPr>
      </a:lvl1pPr>
      <a:lvl2pPr algn="l" rtl="0" eaLnBrk="1" fontAlgn="base" latinLnBrk="1" hangingPunct="1">
        <a:spcBef>
          <a:spcPct val="0"/>
        </a:spcBef>
        <a:spcAft>
          <a:spcPct val="0"/>
        </a:spcAft>
        <a:defRPr>
          <a:solidFill>
            <a:srgbClr val="10253F"/>
          </a:solidFill>
          <a:latin typeface="맑은 고딕" pitchFamily="50" charset="-127"/>
          <a:ea typeface="맑은 고딕" pitchFamily="50" charset="-127"/>
        </a:defRPr>
      </a:lvl2pPr>
      <a:lvl3pPr algn="l" rtl="0" eaLnBrk="1" fontAlgn="base" latinLnBrk="1" hangingPunct="1">
        <a:spcBef>
          <a:spcPct val="0"/>
        </a:spcBef>
        <a:spcAft>
          <a:spcPct val="0"/>
        </a:spcAft>
        <a:defRPr>
          <a:solidFill>
            <a:srgbClr val="10253F"/>
          </a:solidFill>
          <a:latin typeface="맑은 고딕" pitchFamily="50" charset="-127"/>
          <a:ea typeface="맑은 고딕" pitchFamily="50" charset="-127"/>
        </a:defRPr>
      </a:lvl3pPr>
      <a:lvl4pPr algn="l" rtl="0" eaLnBrk="1" fontAlgn="base" latinLnBrk="1" hangingPunct="1">
        <a:spcBef>
          <a:spcPct val="0"/>
        </a:spcBef>
        <a:spcAft>
          <a:spcPct val="0"/>
        </a:spcAft>
        <a:defRPr>
          <a:solidFill>
            <a:srgbClr val="10253F"/>
          </a:solidFill>
          <a:latin typeface="맑은 고딕" pitchFamily="50" charset="-127"/>
          <a:ea typeface="맑은 고딕" pitchFamily="50" charset="-127"/>
        </a:defRPr>
      </a:lvl4pPr>
      <a:lvl5pPr algn="l" rtl="0" eaLnBrk="1" fontAlgn="base" latinLnBrk="1" hangingPunct="1">
        <a:spcBef>
          <a:spcPct val="0"/>
        </a:spcBef>
        <a:spcAft>
          <a:spcPct val="0"/>
        </a:spcAft>
        <a:defRPr>
          <a:solidFill>
            <a:srgbClr val="10253F"/>
          </a:solidFill>
          <a:latin typeface="맑은 고딕" pitchFamily="50" charset="-127"/>
          <a:ea typeface="맑은 고딕" pitchFamily="50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>
          <a:solidFill>
            <a:srgbClr val="10253F"/>
          </a:solidFill>
          <a:latin typeface="맑은 고딕" pitchFamily="50" charset="-127"/>
          <a:ea typeface="맑은 고딕" pitchFamily="50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>
          <a:solidFill>
            <a:srgbClr val="10253F"/>
          </a:solidFill>
          <a:latin typeface="맑은 고딕" pitchFamily="50" charset="-127"/>
          <a:ea typeface="맑은 고딕" pitchFamily="50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>
          <a:solidFill>
            <a:srgbClr val="10253F"/>
          </a:solidFill>
          <a:latin typeface="맑은 고딕" pitchFamily="50" charset="-127"/>
          <a:ea typeface="맑은 고딕" pitchFamily="50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>
          <a:solidFill>
            <a:srgbClr val="10253F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457200" indent="-457200" algn="l" rtl="0" eaLnBrk="1" fontAlgn="base" latinLnBrk="1" hangingPunct="1">
        <a:lnSpc>
          <a:spcPct val="150000"/>
        </a:lnSpc>
        <a:spcBef>
          <a:spcPct val="20000"/>
        </a:spcBef>
        <a:spcAft>
          <a:spcPct val="0"/>
        </a:spcAft>
        <a:buFont typeface="+mj-lt"/>
        <a:defRPr sz="1400" b="1" kern="1200">
          <a:solidFill>
            <a:schemeClr val="tx1"/>
          </a:solidFill>
          <a:latin typeface="+mj-ea"/>
          <a:ea typeface="+mj-ea"/>
          <a:cs typeface="+mn-cs"/>
        </a:defRPr>
      </a:lvl1pPr>
      <a:lvl2pPr marL="914400" indent="-457200" algn="l" rtl="0" eaLnBrk="1" fontAlgn="base" latinLnBrk="1" hangingPunct="1">
        <a:lnSpc>
          <a:spcPct val="150000"/>
        </a:lnSpc>
        <a:spcBef>
          <a:spcPct val="20000"/>
        </a:spcBef>
        <a:spcAft>
          <a:spcPct val="0"/>
        </a:spcAft>
        <a:buFont typeface="맑은 고딕" pitchFamily="50" charset="-127"/>
        <a:buAutoNum type="arabicParenR"/>
        <a:defRPr sz="1100" kern="1200">
          <a:solidFill>
            <a:schemeClr val="tx1"/>
          </a:solidFill>
          <a:latin typeface="Arial" pitchFamily="34" charset="0"/>
          <a:ea typeface="굴림" pitchFamily="50" charset="-127"/>
          <a:cs typeface="+mn-cs"/>
        </a:defRPr>
      </a:lvl2pPr>
      <a:lvl3pPr marL="1257300" indent="-342900" algn="l" rtl="0" eaLnBrk="1" fontAlgn="base" latinLnBrk="1" hangingPunct="1">
        <a:spcBef>
          <a:spcPct val="20000"/>
        </a:spcBef>
        <a:spcAft>
          <a:spcPct val="0"/>
        </a:spcAft>
        <a:buFont typeface="맑은 고딕" pitchFamily="50" charset="-127"/>
        <a:buAutoNum type="alphaUcPeriod"/>
        <a:defRPr sz="1000" kern="1200">
          <a:solidFill>
            <a:schemeClr val="tx1"/>
          </a:solidFill>
          <a:latin typeface="Arial" pitchFamily="34" charset="0"/>
          <a:ea typeface="굴림" pitchFamily="50" charset="-127"/>
          <a:cs typeface="+mn-cs"/>
        </a:defRPr>
      </a:lvl3pPr>
      <a:lvl4pPr marL="1714500" indent="-342900" algn="l" rtl="0" eaLnBrk="1" fontAlgn="base" latinLnBrk="1" hangingPunct="1">
        <a:spcBef>
          <a:spcPct val="20000"/>
        </a:spcBef>
        <a:spcAft>
          <a:spcPct val="0"/>
        </a:spcAft>
        <a:buChar char="-"/>
        <a:defRPr sz="1000" kern="1200">
          <a:solidFill>
            <a:schemeClr val="tx1"/>
          </a:solidFill>
          <a:latin typeface="Arial" pitchFamily="34" charset="0"/>
          <a:ea typeface="굴림" pitchFamily="50" charset="-127"/>
          <a:cs typeface="+mn-cs"/>
        </a:defRPr>
      </a:lvl4pPr>
      <a:lvl5pPr marL="2171700" indent="-342900" algn="l" rtl="0" eaLnBrk="1" fontAlgn="base" latinLnBrk="1" hangingPunct="1">
        <a:spcBef>
          <a:spcPct val="20000"/>
        </a:spcBef>
        <a:spcAft>
          <a:spcPct val="0"/>
        </a:spcAft>
        <a:buFont typeface="+mj-lt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8.png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5.gif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4.gif"/><Relationship Id="rId5" Type="http://schemas.openxmlformats.org/officeDocument/2006/relationships/image" Target="../media/image17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42910" y="2643182"/>
            <a:ext cx="8072494" cy="1571636"/>
          </a:xfrm>
        </p:spPr>
        <p:txBody>
          <a:bodyPr>
            <a:normAutofit fontScale="90000"/>
          </a:bodyPr>
          <a:lstStyle/>
          <a:p>
            <a:r>
              <a:rPr lang="en-US" altLang="ko-KR" sz="2000" dirty="0" smtClean="0"/>
              <a:t>Acresso Software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기업 </a:t>
            </a:r>
            <a:r>
              <a:rPr lang="en-US" altLang="ko-KR" dirty="0" smtClean="0"/>
              <a:t>S/W </a:t>
            </a:r>
            <a:r>
              <a:rPr lang="ko-KR" altLang="en-US" dirty="0" smtClean="0"/>
              <a:t>배포를 위한 최적화 솔루션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58016" y="5000636"/>
            <a:ext cx="1714512" cy="1214446"/>
          </a:xfrm>
        </p:spPr>
        <p:txBody>
          <a:bodyPr/>
          <a:lstStyle/>
          <a:p>
            <a:pPr algn="r"/>
            <a:r>
              <a:rPr lang="ko-KR" altLang="en-US" dirty="0" smtClean="0"/>
              <a:t>송범석</a:t>
            </a:r>
            <a:endParaRPr lang="en-US" altLang="ko-KR" dirty="0" smtClean="0"/>
          </a:p>
          <a:p>
            <a:pPr algn="r"/>
            <a:r>
              <a:rPr lang="en-US" altLang="ko-KR" dirty="0" smtClean="0"/>
              <a:t>2009.2.18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6214193"/>
            <a:ext cx="1643074" cy="572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기업 </a:t>
            </a:r>
            <a:r>
              <a:rPr lang="en-US" altLang="ko-KR" dirty="0" smtClean="0"/>
              <a:t>S/W </a:t>
            </a:r>
            <a:r>
              <a:rPr lang="ko-KR" altLang="en-US" dirty="0" smtClean="0"/>
              <a:t>배포를 위한 최적화 솔루션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Application </a:t>
            </a:r>
            <a:r>
              <a:rPr lang="ko-KR" altLang="en-US" dirty="0" smtClean="0"/>
              <a:t>관리의 최적화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en-US" altLang="ko-KR" dirty="0" smtClean="0"/>
          </a:p>
          <a:p>
            <a:endParaRPr lang="en-US" altLang="ko-KR" dirty="0" smtClean="0"/>
          </a:p>
        </p:txBody>
      </p:sp>
      <p:grpSp>
        <p:nvGrpSpPr>
          <p:cNvPr id="43" name="그룹 42"/>
          <p:cNvGrpSpPr/>
          <p:nvPr/>
        </p:nvGrpSpPr>
        <p:grpSpPr>
          <a:xfrm>
            <a:off x="428596" y="871953"/>
            <a:ext cx="8196306" cy="5573465"/>
            <a:chOff x="428596" y="871953"/>
            <a:chExt cx="8196306" cy="5573465"/>
          </a:xfrm>
        </p:grpSpPr>
        <p:pic>
          <p:nvPicPr>
            <p:cNvPr id="22" name="Picture 2" descr="EnterpriseAppDeploy_Nirvana"/>
            <p:cNvPicPr>
              <a:picLocks noChangeArrowheads="1"/>
            </p:cNvPicPr>
            <p:nvPr/>
          </p:nvPicPr>
          <p:blipFill>
            <a:blip r:embed="rId2"/>
            <a:srcRect l="1609" t="1608" r="3282" b="5513"/>
            <a:stretch>
              <a:fillRect/>
            </a:stretch>
          </p:blipFill>
          <p:spPr bwMode="auto">
            <a:xfrm>
              <a:off x="428596" y="871953"/>
              <a:ext cx="8116983" cy="5573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3" name="Text Box 3"/>
            <p:cNvSpPr txBox="1">
              <a:spLocks noChangeArrowheads="1"/>
            </p:cNvSpPr>
            <p:nvPr/>
          </p:nvSpPr>
          <p:spPr bwMode="auto">
            <a:xfrm>
              <a:off x="585774" y="2579842"/>
              <a:ext cx="20574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ko-KR" sz="1000" dirty="0">
                  <a:latin typeface="Trebuchet MS" pitchFamily="34" charset="0"/>
                  <a:ea typeface="굴림" charset="-127"/>
                </a:rPr>
                <a:t>ISV Applications</a:t>
              </a:r>
            </a:p>
          </p:txBody>
        </p:sp>
        <p:sp>
          <p:nvSpPr>
            <p:cNvPr id="24" name="Rectangle 4"/>
            <p:cNvSpPr>
              <a:spLocks noChangeArrowheads="1"/>
            </p:cNvSpPr>
            <p:nvPr/>
          </p:nvSpPr>
          <p:spPr bwMode="auto">
            <a:xfrm>
              <a:off x="3124200" y="2566271"/>
              <a:ext cx="914400" cy="549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ko-KR" sz="1000" b="1" dirty="0">
                  <a:latin typeface="Trebuchet MS" pitchFamily="34" charset="0"/>
                  <a:ea typeface="굴림" charset="-127"/>
                </a:rPr>
                <a:t>Centralized</a:t>
              </a:r>
            </a:p>
            <a:p>
              <a:pPr algn="ctr" eaLnBrk="1" hangingPunct="1"/>
              <a:r>
                <a:rPr lang="en-US" altLang="ko-KR" sz="1000" b="1" dirty="0">
                  <a:latin typeface="Trebuchet MS" pitchFamily="34" charset="0"/>
                  <a:ea typeface="굴림" charset="-127"/>
                </a:rPr>
                <a:t>Conflict</a:t>
              </a:r>
            </a:p>
            <a:p>
              <a:pPr algn="ctr" eaLnBrk="1" hangingPunct="1"/>
              <a:r>
                <a:rPr lang="en-US" altLang="ko-KR" sz="1000" b="1" dirty="0">
                  <a:latin typeface="Trebuchet MS" pitchFamily="34" charset="0"/>
                  <a:ea typeface="굴림" charset="-127"/>
                </a:rPr>
                <a:t>Database</a:t>
              </a:r>
            </a:p>
          </p:txBody>
        </p:sp>
        <p:sp>
          <p:nvSpPr>
            <p:cNvPr id="25" name="Rectangle 5"/>
            <p:cNvSpPr>
              <a:spLocks noChangeArrowheads="1"/>
            </p:cNvSpPr>
            <p:nvPr/>
          </p:nvSpPr>
          <p:spPr bwMode="auto">
            <a:xfrm>
              <a:off x="5214942" y="3286686"/>
              <a:ext cx="1343020" cy="5155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>
                <a:spcBef>
                  <a:spcPct val="50000"/>
                </a:spcBef>
                <a:tabLst>
                  <a:tab pos="349250" algn="l"/>
                </a:tabLst>
              </a:pPr>
              <a:r>
                <a:rPr lang="ko-KR" altLang="en-US" sz="1100" b="1" dirty="0">
                  <a:latin typeface="+mn-ea"/>
                </a:rPr>
                <a:t>전사적</a:t>
              </a:r>
            </a:p>
            <a:p>
              <a:pPr algn="ctr" eaLnBrk="1" hangingPunct="1">
                <a:spcBef>
                  <a:spcPct val="50000"/>
                </a:spcBef>
                <a:tabLst>
                  <a:tab pos="349250" algn="l"/>
                </a:tabLst>
              </a:pPr>
              <a:r>
                <a:rPr lang="ko-KR" altLang="en-US" sz="1100" b="1" dirty="0">
                  <a:latin typeface="+mn-ea"/>
                </a:rPr>
                <a:t>관리 솔루션</a:t>
              </a:r>
            </a:p>
          </p:txBody>
        </p:sp>
        <p:sp>
          <p:nvSpPr>
            <p:cNvPr id="26" name="Rectangle 6"/>
            <p:cNvSpPr>
              <a:spLocks noChangeArrowheads="1"/>
            </p:cNvSpPr>
            <p:nvPr/>
          </p:nvSpPr>
          <p:spPr bwMode="auto">
            <a:xfrm>
              <a:off x="7024718" y="3551472"/>
              <a:ext cx="1404934" cy="1107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ct val="50000"/>
                </a:spcBef>
                <a:tabLst>
                  <a:tab pos="349250" algn="l"/>
                </a:tabLst>
              </a:pPr>
              <a:r>
                <a:rPr lang="en-US" altLang="ko-KR" sz="1200" dirty="0" smtClean="0">
                  <a:latin typeface="Trebuchet MS" pitchFamily="34" charset="0"/>
                  <a:ea typeface="굴림" charset="-127"/>
                </a:rPr>
                <a:t>Windows  2000</a:t>
              </a:r>
            </a:p>
            <a:p>
              <a:pPr eaLnBrk="1" hangingPunct="1">
                <a:spcBef>
                  <a:spcPct val="50000"/>
                </a:spcBef>
                <a:tabLst>
                  <a:tab pos="349250" algn="l"/>
                </a:tabLst>
              </a:pPr>
              <a:r>
                <a:rPr lang="en-US" altLang="ko-KR" sz="1200" dirty="0" smtClean="0">
                  <a:latin typeface="Trebuchet MS" pitchFamily="34" charset="0"/>
                  <a:ea typeface="굴림" charset="-127"/>
                </a:rPr>
                <a:t>Windows  XP</a:t>
              </a:r>
            </a:p>
            <a:p>
              <a:pPr eaLnBrk="1" hangingPunct="1">
                <a:spcBef>
                  <a:spcPct val="50000"/>
                </a:spcBef>
                <a:tabLst>
                  <a:tab pos="349250" algn="l"/>
                </a:tabLst>
              </a:pPr>
              <a:r>
                <a:rPr lang="en-US" altLang="ko-KR" sz="1200" dirty="0" smtClean="0">
                  <a:latin typeface="Trebuchet MS" pitchFamily="34" charset="0"/>
                  <a:ea typeface="굴림" charset="-127"/>
                </a:rPr>
                <a:t>Windows  Vista </a:t>
              </a:r>
            </a:p>
            <a:p>
              <a:pPr eaLnBrk="1" hangingPunct="1">
                <a:spcBef>
                  <a:spcPct val="50000"/>
                </a:spcBef>
                <a:tabLst>
                  <a:tab pos="349250" algn="l"/>
                </a:tabLst>
              </a:pPr>
              <a:r>
                <a:rPr lang="en-US" altLang="ko-KR" sz="1200" dirty="0" smtClean="0">
                  <a:latin typeface="Trebuchet MS" pitchFamily="34" charset="0"/>
                  <a:ea typeface="굴림" charset="-127"/>
                </a:rPr>
                <a:t>Windows 7</a:t>
              </a:r>
              <a:endParaRPr lang="en-US" altLang="ko-KR" sz="1200" dirty="0">
                <a:latin typeface="Trebuchet MS" pitchFamily="34" charset="0"/>
                <a:ea typeface="굴림" charset="-127"/>
              </a:endParaRPr>
            </a:p>
          </p:txBody>
        </p:sp>
        <p:sp>
          <p:nvSpPr>
            <p:cNvPr id="27" name="Rectangle 7"/>
            <p:cNvSpPr>
              <a:spLocks noChangeArrowheads="1"/>
            </p:cNvSpPr>
            <p:nvPr/>
          </p:nvSpPr>
          <p:spPr bwMode="auto">
            <a:xfrm>
              <a:off x="619156" y="5016658"/>
              <a:ext cx="2095456" cy="8294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168275" indent="-168275" eaLnBrk="1" hangingPunct="1">
                <a:lnSpc>
                  <a:spcPts val="1300"/>
                </a:lnSpc>
                <a:spcBef>
                  <a:spcPct val="20000"/>
                </a:spcBef>
                <a:spcAft>
                  <a:spcPct val="50000"/>
                </a:spcAft>
                <a:buFont typeface="Wingdings" pitchFamily="2" charset="2"/>
                <a:buChar char="ü"/>
              </a:pPr>
              <a:r>
                <a:rPr lang="ko-KR" altLang="en-US" sz="1100" dirty="0">
                  <a:latin typeface="+mn-ea"/>
                </a:rPr>
                <a:t>공통적인 산업표준의 존재</a:t>
              </a:r>
            </a:p>
            <a:p>
              <a:pPr marL="168275" indent="-168275" eaLnBrk="1" hangingPunct="1">
                <a:lnSpc>
                  <a:spcPts val="1300"/>
                </a:lnSpc>
                <a:spcBef>
                  <a:spcPct val="20000"/>
                </a:spcBef>
                <a:spcAft>
                  <a:spcPct val="50000"/>
                </a:spcAft>
                <a:buFont typeface="Wingdings" pitchFamily="2" charset="2"/>
                <a:buChar char="ü"/>
              </a:pPr>
              <a:r>
                <a:rPr lang="ko-KR" altLang="en-US" sz="1100" dirty="0">
                  <a:latin typeface="+mn-ea"/>
                </a:rPr>
                <a:t>패키지를 열고 편집이 가능</a:t>
              </a:r>
            </a:p>
            <a:p>
              <a:pPr marL="168275" indent="-168275" eaLnBrk="1" hangingPunct="1">
                <a:lnSpc>
                  <a:spcPts val="1300"/>
                </a:lnSpc>
                <a:spcBef>
                  <a:spcPct val="20000"/>
                </a:spcBef>
                <a:spcAft>
                  <a:spcPct val="50000"/>
                </a:spcAft>
                <a:buFont typeface="Wingdings" pitchFamily="2" charset="2"/>
                <a:buChar char="ü"/>
              </a:pPr>
              <a:r>
                <a:rPr lang="ko-KR" altLang="en-US" sz="1100" dirty="0">
                  <a:latin typeface="+mn-ea"/>
                </a:rPr>
                <a:t>스스로 오류 수정</a:t>
              </a:r>
            </a:p>
          </p:txBody>
        </p:sp>
        <p:sp>
          <p:nvSpPr>
            <p:cNvPr id="28" name="Rectangle 8"/>
            <p:cNvSpPr>
              <a:spLocks noChangeArrowheads="1"/>
            </p:cNvSpPr>
            <p:nvPr/>
          </p:nvSpPr>
          <p:spPr bwMode="auto">
            <a:xfrm>
              <a:off x="2587758" y="5016658"/>
              <a:ext cx="2057400" cy="13295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168275" indent="-168275" eaLnBrk="1" hangingPunct="1">
                <a:lnSpc>
                  <a:spcPts val="1300"/>
                </a:lnSpc>
                <a:spcBef>
                  <a:spcPct val="20000"/>
                </a:spcBef>
                <a:spcAft>
                  <a:spcPct val="50000"/>
                </a:spcAft>
                <a:buFont typeface="Wingdings" pitchFamily="2" charset="2"/>
                <a:buChar char="ü"/>
              </a:pPr>
              <a:r>
                <a:rPr lang="ko-KR" altLang="en-US" sz="1100" dirty="0" err="1">
                  <a:latin typeface="+mn-ea"/>
                </a:rPr>
                <a:t>패키징과</a:t>
              </a:r>
              <a:r>
                <a:rPr lang="ko-KR" altLang="en-US" sz="1100" dirty="0">
                  <a:latin typeface="+mn-ea"/>
                </a:rPr>
                <a:t> 검증 방법의 표준화</a:t>
              </a:r>
              <a:endParaRPr lang="en-US" altLang="ko-KR" sz="1100" dirty="0">
                <a:latin typeface="+mn-ea"/>
              </a:endParaRPr>
            </a:p>
            <a:p>
              <a:pPr marL="168275" indent="-168275" eaLnBrk="1" hangingPunct="1">
                <a:lnSpc>
                  <a:spcPts val="1300"/>
                </a:lnSpc>
                <a:spcBef>
                  <a:spcPct val="20000"/>
                </a:spcBef>
                <a:spcAft>
                  <a:spcPct val="50000"/>
                </a:spcAft>
                <a:buFont typeface="Wingdings" pitchFamily="2" charset="2"/>
                <a:buChar char="ü"/>
              </a:pPr>
              <a:r>
                <a:rPr lang="ko-KR" altLang="en-US" sz="1100" dirty="0">
                  <a:latin typeface="+mn-ea"/>
                </a:rPr>
                <a:t>애플리케이션이나 파일끼리 충돌을 감지하고 그 요인을 제거</a:t>
              </a:r>
            </a:p>
            <a:p>
              <a:pPr marL="168275" indent="-168275" eaLnBrk="1" hangingPunct="1">
                <a:lnSpc>
                  <a:spcPts val="1300"/>
                </a:lnSpc>
                <a:spcBef>
                  <a:spcPct val="20000"/>
                </a:spcBef>
                <a:spcAft>
                  <a:spcPct val="50000"/>
                </a:spcAft>
                <a:buFont typeface="Wingdings" pitchFamily="2" charset="2"/>
                <a:buChar char="ü"/>
              </a:pPr>
              <a:r>
                <a:rPr lang="ko-KR" altLang="en-US" sz="1100" dirty="0">
                  <a:latin typeface="+mn-ea"/>
                </a:rPr>
                <a:t>공유 파일들은 별도로 분리</a:t>
              </a:r>
            </a:p>
          </p:txBody>
        </p:sp>
        <p:sp>
          <p:nvSpPr>
            <p:cNvPr id="29" name="Rectangle 9"/>
            <p:cNvSpPr>
              <a:spLocks noChangeArrowheads="1"/>
            </p:cNvSpPr>
            <p:nvPr/>
          </p:nvSpPr>
          <p:spPr bwMode="auto">
            <a:xfrm>
              <a:off x="4591064" y="5016658"/>
              <a:ext cx="2124076" cy="1162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168275" indent="-168275" eaLnBrk="1" hangingPunct="1">
                <a:lnSpc>
                  <a:spcPts val="1300"/>
                </a:lnSpc>
                <a:spcBef>
                  <a:spcPct val="20000"/>
                </a:spcBef>
                <a:spcAft>
                  <a:spcPct val="50000"/>
                </a:spcAft>
                <a:buFont typeface="Wingdings" pitchFamily="2" charset="2"/>
                <a:buChar char="ü"/>
              </a:pPr>
              <a:r>
                <a:rPr lang="ko-KR" altLang="en-US" sz="1100" dirty="0">
                  <a:latin typeface="+mn-ea"/>
                </a:rPr>
                <a:t>관리와 배포시스템의 통합</a:t>
              </a:r>
              <a:endParaRPr lang="en-US" altLang="ko-KR" sz="1100" dirty="0">
                <a:latin typeface="+mn-ea"/>
              </a:endParaRPr>
            </a:p>
            <a:p>
              <a:pPr marL="168275" indent="-168275" eaLnBrk="1" hangingPunct="1">
                <a:lnSpc>
                  <a:spcPts val="1300"/>
                </a:lnSpc>
                <a:spcBef>
                  <a:spcPct val="20000"/>
                </a:spcBef>
                <a:spcAft>
                  <a:spcPct val="50000"/>
                </a:spcAft>
                <a:buFont typeface="Wingdings" pitchFamily="2" charset="2"/>
                <a:buChar char="ü"/>
              </a:pPr>
              <a:r>
                <a:rPr lang="ko-KR" altLang="en-US" sz="1100" dirty="0">
                  <a:latin typeface="+mn-ea"/>
                </a:rPr>
                <a:t>자동화된 배포용 패키지 </a:t>
              </a:r>
              <a:r>
                <a:rPr lang="en-US" altLang="ko-KR" sz="1100" dirty="0" smtClean="0">
                  <a:latin typeface="+mn-ea"/>
                </a:rPr>
                <a:t/>
              </a:r>
              <a:br>
                <a:rPr lang="en-US" altLang="ko-KR" sz="1100" dirty="0" smtClean="0">
                  <a:latin typeface="+mn-ea"/>
                </a:rPr>
              </a:br>
              <a:r>
                <a:rPr lang="ko-KR" altLang="en-US" sz="1100" dirty="0" smtClean="0">
                  <a:latin typeface="+mn-ea"/>
                </a:rPr>
                <a:t>생성</a:t>
              </a:r>
              <a:endParaRPr lang="en-US" altLang="ko-KR" sz="1100" dirty="0">
                <a:latin typeface="+mn-ea"/>
              </a:endParaRPr>
            </a:p>
            <a:p>
              <a:pPr marL="168275" indent="-168275" eaLnBrk="1" hangingPunct="1">
                <a:lnSpc>
                  <a:spcPts val="1300"/>
                </a:lnSpc>
                <a:spcBef>
                  <a:spcPct val="20000"/>
                </a:spcBef>
                <a:spcAft>
                  <a:spcPct val="50000"/>
                </a:spcAft>
                <a:buFont typeface="Wingdings" pitchFamily="2" charset="2"/>
                <a:buChar char="ü"/>
              </a:pPr>
              <a:r>
                <a:rPr lang="ko-KR" altLang="en-US" sz="1100" dirty="0" err="1">
                  <a:latin typeface="+mn-ea"/>
                </a:rPr>
                <a:t>신뢰성있는</a:t>
              </a:r>
              <a:r>
                <a:rPr lang="ko-KR" altLang="en-US" sz="1100" dirty="0">
                  <a:latin typeface="+mn-ea"/>
                </a:rPr>
                <a:t> 소프트웨어 </a:t>
              </a:r>
              <a:r>
                <a:rPr lang="en-US" altLang="ko-KR" sz="1100" dirty="0" smtClean="0">
                  <a:latin typeface="+mn-ea"/>
                </a:rPr>
                <a:t/>
              </a:r>
              <a:br>
                <a:rPr lang="en-US" altLang="ko-KR" sz="1100" dirty="0" smtClean="0">
                  <a:latin typeface="+mn-ea"/>
                </a:rPr>
              </a:br>
              <a:r>
                <a:rPr lang="ko-KR" altLang="en-US" sz="1100" dirty="0" smtClean="0">
                  <a:latin typeface="+mn-ea"/>
                </a:rPr>
                <a:t>보내기</a:t>
              </a:r>
              <a:endParaRPr lang="ko-KR" altLang="en-US" sz="1100" dirty="0">
                <a:latin typeface="+mn-ea"/>
              </a:endParaRPr>
            </a:p>
          </p:txBody>
        </p:sp>
        <p:sp>
          <p:nvSpPr>
            <p:cNvPr id="30" name="Rectangle 10"/>
            <p:cNvSpPr>
              <a:spLocks noChangeArrowheads="1"/>
            </p:cNvSpPr>
            <p:nvPr/>
          </p:nvSpPr>
          <p:spPr bwMode="auto">
            <a:xfrm>
              <a:off x="6643702" y="5016658"/>
              <a:ext cx="1981200" cy="1371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168275" indent="-168275" eaLnBrk="1" hangingPunct="1">
                <a:lnSpc>
                  <a:spcPts val="1200"/>
                </a:lnSpc>
                <a:spcBef>
                  <a:spcPct val="20000"/>
                </a:spcBef>
                <a:spcAft>
                  <a:spcPct val="50000"/>
                </a:spcAft>
                <a:buFont typeface="Wingdings" pitchFamily="2" charset="2"/>
                <a:buChar char="ü"/>
              </a:pPr>
              <a:r>
                <a:rPr lang="ko-KR" altLang="en-US" sz="1100" dirty="0">
                  <a:latin typeface="+mn-ea"/>
                </a:rPr>
                <a:t>하나로 다중의 운영체제에서 사용</a:t>
              </a:r>
              <a:endParaRPr lang="en-US" altLang="ko-KR" sz="1100" dirty="0">
                <a:latin typeface="+mn-ea"/>
              </a:endParaRPr>
            </a:p>
            <a:p>
              <a:pPr marL="168275" indent="-168275" eaLnBrk="1" hangingPunct="1">
                <a:lnSpc>
                  <a:spcPts val="1200"/>
                </a:lnSpc>
                <a:spcBef>
                  <a:spcPct val="20000"/>
                </a:spcBef>
                <a:spcAft>
                  <a:spcPct val="50000"/>
                </a:spcAft>
                <a:buFont typeface="Wingdings" pitchFamily="2" charset="2"/>
                <a:buChar char="ü"/>
              </a:pPr>
              <a:r>
                <a:rPr lang="ko-KR" altLang="en-US" sz="1100" dirty="0">
                  <a:latin typeface="+mn-ea"/>
                </a:rPr>
                <a:t>역할에 근거한 애플리케이션 배포</a:t>
              </a:r>
              <a:endParaRPr lang="en-US" altLang="ko-KR" sz="1100" dirty="0">
                <a:latin typeface="+mn-ea"/>
              </a:endParaRPr>
            </a:p>
            <a:p>
              <a:pPr marL="168275" indent="-168275" eaLnBrk="1" hangingPunct="1">
                <a:lnSpc>
                  <a:spcPts val="1200"/>
                </a:lnSpc>
                <a:spcBef>
                  <a:spcPct val="20000"/>
                </a:spcBef>
                <a:spcAft>
                  <a:spcPct val="50000"/>
                </a:spcAft>
                <a:buFont typeface="Wingdings" pitchFamily="2" charset="2"/>
                <a:buChar char="ü"/>
              </a:pPr>
              <a:r>
                <a:rPr lang="ko-KR" altLang="en-US" sz="1100" dirty="0" err="1">
                  <a:latin typeface="+mn-ea"/>
                </a:rPr>
                <a:t>배포시</a:t>
              </a:r>
              <a:r>
                <a:rPr lang="ko-KR" altLang="en-US" sz="1100" dirty="0">
                  <a:latin typeface="+mn-ea"/>
                </a:rPr>
                <a:t> </a:t>
              </a:r>
              <a:r>
                <a:rPr lang="en-US" altLang="ko-KR" sz="1100" dirty="0">
                  <a:latin typeface="+mn-ea"/>
                </a:rPr>
                <a:t>PC</a:t>
              </a:r>
              <a:r>
                <a:rPr lang="ko-KR" altLang="en-US" sz="1100" dirty="0">
                  <a:latin typeface="+mn-ea"/>
                </a:rPr>
                <a:t>들을 잠금 </a:t>
              </a:r>
            </a:p>
            <a:p>
              <a:pPr marL="168275" indent="-168275" eaLnBrk="1" hangingPunct="1">
                <a:lnSpc>
                  <a:spcPts val="1200"/>
                </a:lnSpc>
                <a:spcBef>
                  <a:spcPct val="20000"/>
                </a:spcBef>
                <a:spcAft>
                  <a:spcPct val="50000"/>
                </a:spcAft>
                <a:buFont typeface="Wingdings" pitchFamily="2" charset="2"/>
                <a:buChar char="ü"/>
              </a:pPr>
              <a:r>
                <a:rPr lang="ko-KR" altLang="en-US" sz="1100" dirty="0">
                  <a:latin typeface="+mn-ea"/>
                </a:rPr>
                <a:t>가장 적은 </a:t>
              </a:r>
              <a:r>
                <a:rPr lang="en-US" altLang="ko-KR" sz="1100" dirty="0">
                  <a:latin typeface="+mn-ea"/>
                </a:rPr>
                <a:t>TCO</a:t>
              </a:r>
            </a:p>
          </p:txBody>
        </p:sp>
        <p:sp>
          <p:nvSpPr>
            <p:cNvPr id="31" name="Text Box 11"/>
            <p:cNvSpPr txBox="1">
              <a:spLocks noChangeArrowheads="1"/>
            </p:cNvSpPr>
            <p:nvPr/>
          </p:nvSpPr>
          <p:spPr bwMode="auto">
            <a:xfrm>
              <a:off x="657212" y="3320618"/>
              <a:ext cx="20574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ko-KR" sz="1000" dirty="0">
                  <a:latin typeface="Trebuchet MS" pitchFamily="34" charset="0"/>
                  <a:ea typeface="굴림" charset="-127"/>
                </a:rPr>
                <a:t>Internal Applications</a:t>
              </a:r>
            </a:p>
          </p:txBody>
        </p:sp>
        <p:sp>
          <p:nvSpPr>
            <p:cNvPr id="32" name="Rectangle 12"/>
            <p:cNvSpPr>
              <a:spLocks noChangeArrowheads="1"/>
            </p:cNvSpPr>
            <p:nvPr/>
          </p:nvSpPr>
          <p:spPr bwMode="auto">
            <a:xfrm>
              <a:off x="2514600" y="3376763"/>
              <a:ext cx="2057400" cy="600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ko-KR" altLang="en-US" sz="1100" dirty="0">
                  <a:latin typeface="+mn-ea"/>
                </a:rPr>
                <a:t>전사적 </a:t>
              </a:r>
              <a:r>
                <a:rPr lang="ko-KR" altLang="en-US" sz="1100" dirty="0" smtClean="0">
                  <a:latin typeface="+mn-ea"/>
                </a:rPr>
                <a:t>애플리케이션 </a:t>
              </a:r>
              <a:r>
                <a:rPr lang="en-US" altLang="ko-KR" sz="1100" dirty="0" smtClean="0">
                  <a:latin typeface="+mn-ea"/>
                </a:rPr>
                <a:t/>
              </a:r>
              <a:br>
                <a:rPr lang="en-US" altLang="ko-KR" sz="1100" dirty="0" smtClean="0">
                  <a:latin typeface="+mn-ea"/>
                </a:rPr>
              </a:br>
              <a:r>
                <a:rPr lang="ko-KR" altLang="en-US" sz="1100" dirty="0" smtClean="0">
                  <a:latin typeface="+mn-ea"/>
                </a:rPr>
                <a:t>라이브러리와 </a:t>
              </a:r>
              <a:r>
                <a:rPr lang="en-US" altLang="ko-KR" sz="1100" dirty="0" smtClean="0">
                  <a:latin typeface="+mn-ea"/>
                </a:rPr>
                <a:t/>
              </a:r>
              <a:br>
                <a:rPr lang="en-US" altLang="ko-KR" sz="1100" dirty="0" smtClean="0">
                  <a:latin typeface="+mn-ea"/>
                </a:rPr>
              </a:br>
              <a:r>
                <a:rPr lang="ko-KR" altLang="en-US" sz="1100" dirty="0" smtClean="0">
                  <a:latin typeface="+mn-ea"/>
                </a:rPr>
                <a:t>충돌 </a:t>
              </a:r>
              <a:r>
                <a:rPr lang="ko-KR" altLang="en-US" sz="1100" dirty="0">
                  <a:latin typeface="+mn-ea"/>
                </a:rPr>
                <a:t>데이터베이스</a:t>
              </a:r>
              <a:endParaRPr lang="en-US" altLang="ko-KR" sz="1100" dirty="0">
                <a:latin typeface="+mn-ea"/>
              </a:endParaRPr>
            </a:p>
          </p:txBody>
        </p:sp>
        <p:sp>
          <p:nvSpPr>
            <p:cNvPr id="33" name="Text Box 13"/>
            <p:cNvSpPr txBox="1">
              <a:spLocks noChangeArrowheads="1"/>
            </p:cNvSpPr>
            <p:nvPr/>
          </p:nvSpPr>
          <p:spPr bwMode="auto">
            <a:xfrm>
              <a:off x="647976" y="4087964"/>
              <a:ext cx="20574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ko-KR" sz="1000" dirty="0">
                  <a:latin typeface="Trebuchet MS" pitchFamily="34" charset="0"/>
                  <a:ea typeface="굴림" charset="-127"/>
                </a:rPr>
                <a:t>Legacy Applications</a:t>
              </a:r>
            </a:p>
          </p:txBody>
        </p:sp>
        <p:sp>
          <p:nvSpPr>
            <p:cNvPr id="34" name="Text Box 14"/>
            <p:cNvSpPr txBox="1">
              <a:spLocks noChangeArrowheads="1"/>
            </p:cNvSpPr>
            <p:nvPr/>
          </p:nvSpPr>
          <p:spPr bwMode="auto">
            <a:xfrm>
              <a:off x="1348054" y="3730774"/>
              <a:ext cx="6096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ko-KR" sz="1000" b="1" dirty="0">
                  <a:latin typeface="Trebuchet MS" pitchFamily="34" charset="0"/>
                  <a:ea typeface="굴림" charset="-127"/>
                </a:rPr>
                <a:t>MSI</a:t>
              </a:r>
            </a:p>
          </p:txBody>
        </p:sp>
        <p:pic>
          <p:nvPicPr>
            <p:cNvPr id="38" name="Picture 5" descr="Desktop-SoftGrid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86314" y="3445023"/>
              <a:ext cx="573606" cy="618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9" name="Picture 6" descr="DTP-OptPack-SA_wh.png"/>
            <p:cNvPicPr>
              <a:picLocks noChangeAspect="1"/>
            </p:cNvPicPr>
            <p:nvPr/>
          </p:nvPicPr>
          <p:blipFill>
            <a:blip r:embed="rId4">
              <a:duotone>
                <a:prstClr val="black"/>
                <a:schemeClr val="tx1">
                  <a:tint val="45000"/>
                  <a:satMod val="400000"/>
                </a:schemeClr>
              </a:duotone>
              <a:lum bright="-100000" contrast="-100000"/>
            </a:blip>
            <a:srcRect/>
            <a:stretch>
              <a:fillRect/>
            </a:stretch>
          </p:blipFill>
          <p:spPr bwMode="auto">
            <a:xfrm>
              <a:off x="4786313" y="4159401"/>
              <a:ext cx="1651254" cy="2766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" name="Picture 1" descr="C:\Users\wylee\Documents\FY08 STU wylee\Product\Logos and Screenshots\SC-ConfigMgr07_bL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786314" y="4547601"/>
              <a:ext cx="1323095" cy="326180"/>
            </a:xfrm>
            <a:prstGeom prst="rect">
              <a:avLst/>
            </a:prstGeom>
            <a:noFill/>
          </p:spPr>
        </p:pic>
        <p:sp>
          <p:nvSpPr>
            <p:cNvPr id="42" name="Rectangle 3"/>
            <p:cNvSpPr txBox="1">
              <a:spLocks noChangeArrowheads="1"/>
            </p:cNvSpPr>
            <p:nvPr/>
          </p:nvSpPr>
          <p:spPr bwMode="auto">
            <a:xfrm>
              <a:off x="811044" y="882490"/>
              <a:ext cx="674846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ea"/>
                  <a:cs typeface="+mj-cs"/>
                </a:rPr>
                <a:t>Application</a:t>
              </a:r>
              <a:r>
                <a:rPr kumimoji="0" lang="ko-KR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ea"/>
                  <a:cs typeface="+mj-cs"/>
                </a:rPr>
                <a:t> 관리의 </a:t>
              </a:r>
              <a:r>
                <a:rPr lang="ko-KR" altLang="en-US" sz="1400" b="1" dirty="0" smtClean="0">
                  <a:solidFill>
                    <a:srgbClr val="FFFFFF"/>
                  </a:solidFill>
                  <a:latin typeface="+mn-ea"/>
                  <a:cs typeface="+mj-cs"/>
                </a:rPr>
                <a:t>최적화</a:t>
              </a:r>
              <a:endPara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cs typeface="+mj-cs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기업 </a:t>
            </a:r>
            <a:r>
              <a:rPr lang="en-US" altLang="ko-KR" dirty="0" smtClean="0"/>
              <a:t>S/W </a:t>
            </a:r>
            <a:r>
              <a:rPr lang="ko-KR" altLang="en-US" dirty="0" smtClean="0"/>
              <a:t>배포를 위한 최적화 솔루션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Who / Why / Benefit ?</a:t>
            </a:r>
          </a:p>
        </p:txBody>
      </p:sp>
      <p:sp>
        <p:nvSpPr>
          <p:cNvPr id="70" name="Rounded Rectangle 48"/>
          <p:cNvSpPr/>
          <p:nvPr/>
        </p:nvSpPr>
        <p:spPr bwMode="auto">
          <a:xfrm>
            <a:off x="3245472" y="928670"/>
            <a:ext cx="2664000" cy="5429288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  <a:ln w="19050">
            <a:noFill/>
            <a:round/>
            <a:headEnd/>
            <a:tailEnd/>
          </a:ln>
          <a:effectLst/>
          <a:scene3d>
            <a:camera prst="orthographicFront"/>
            <a:lightRig rig="glow" dir="t"/>
          </a:scene3d>
          <a:sp3d prstMaterial="dkEdge">
            <a:bevelT w="63500" h="127000" prst="hardEdge"/>
          </a:sp3d>
        </p:spPr>
        <p:txBody>
          <a:bodyPr lIns="0" tIns="58780" rIns="0" bIns="0" anchor="ctr" anchorCtr="0"/>
          <a:lstStyle/>
          <a:p>
            <a:pPr algn="ctr" defTabSz="822689" fontAlgn="base">
              <a:lnSpc>
                <a:spcPct val="83000"/>
              </a:lnSpc>
              <a:spcBef>
                <a:spcPct val="0"/>
              </a:spcBef>
              <a:spcAft>
                <a:spcPts val="2083"/>
              </a:spcAft>
              <a:tabLst>
                <a:tab pos="7125025" algn="l"/>
              </a:tabLst>
              <a:defRPr/>
            </a:pPr>
            <a:endParaRPr lang="en-US" altLang="zh-CN" sz="1300" dirty="0">
              <a:ln w="18415" cmpd="sng">
                <a:noFill/>
                <a:prstDash val="solid"/>
              </a:ln>
            </a:endParaRPr>
          </a:p>
        </p:txBody>
      </p:sp>
      <p:sp>
        <p:nvSpPr>
          <p:cNvPr id="71" name="Rounded Rectangle 52"/>
          <p:cNvSpPr/>
          <p:nvPr/>
        </p:nvSpPr>
        <p:spPr bwMode="auto">
          <a:xfrm>
            <a:off x="5908528" y="928670"/>
            <a:ext cx="2664000" cy="5429288"/>
          </a:xfrm>
          <a:prstGeom prst="roundRect">
            <a:avLst>
              <a:gd name="adj" fmla="val 0"/>
            </a:avLst>
          </a:prstGeom>
          <a:gradFill flip="none" rotWithShape="1">
            <a:gsLst>
              <a:gs pos="29000">
                <a:schemeClr val="accent6">
                  <a:lumMod val="20000"/>
                  <a:lumOff val="80000"/>
                </a:schemeClr>
              </a:gs>
              <a:gs pos="76000">
                <a:schemeClr val="accent6">
                  <a:lumMod val="60000"/>
                  <a:lumOff val="40000"/>
                </a:schemeClr>
              </a:gs>
              <a:gs pos="100000">
                <a:schemeClr val="accent6"/>
              </a:gs>
            </a:gsLst>
            <a:path path="rect">
              <a:fillToRect l="100000" t="100000"/>
            </a:path>
            <a:tileRect r="-100000" b="-100000"/>
          </a:gradFill>
          <a:ln w="19050">
            <a:noFill/>
            <a:round/>
            <a:headEnd/>
            <a:tailEnd/>
          </a:ln>
          <a:effectLst/>
          <a:scene3d>
            <a:camera prst="orthographicFront"/>
            <a:lightRig rig="glow" dir="t"/>
          </a:scene3d>
          <a:sp3d prstMaterial="dkEdge">
            <a:bevelT w="63500" h="127000" prst="hardEdge"/>
          </a:sp3d>
        </p:spPr>
        <p:txBody>
          <a:bodyPr lIns="0" tIns="58780" rIns="0" bIns="0" anchor="ctr" anchorCtr="0"/>
          <a:lstStyle/>
          <a:p>
            <a:pPr algn="ctr" defTabSz="822689" fontAlgn="base">
              <a:lnSpc>
                <a:spcPct val="83000"/>
              </a:lnSpc>
              <a:spcBef>
                <a:spcPct val="0"/>
              </a:spcBef>
              <a:spcAft>
                <a:spcPts val="2083"/>
              </a:spcAft>
              <a:tabLst>
                <a:tab pos="7125025" algn="l"/>
              </a:tabLst>
              <a:defRPr/>
            </a:pPr>
            <a:endParaRPr lang="en-US" altLang="zh-CN" sz="1300" dirty="0">
              <a:ln w="18415" cmpd="sng">
                <a:noFill/>
                <a:prstDash val="solid"/>
              </a:ln>
            </a:endParaRPr>
          </a:p>
        </p:txBody>
      </p:sp>
      <p:sp>
        <p:nvSpPr>
          <p:cNvPr id="72" name="Rounded Rectangle 57"/>
          <p:cNvSpPr/>
          <p:nvPr/>
        </p:nvSpPr>
        <p:spPr bwMode="auto">
          <a:xfrm>
            <a:off x="578681" y="928670"/>
            <a:ext cx="2664000" cy="5429288"/>
          </a:xfrm>
          <a:prstGeom prst="roundRect">
            <a:avLst>
              <a:gd name="adj" fmla="val 0"/>
            </a:avLst>
          </a:prstGeom>
          <a:gradFill flip="none" rotWithShape="1">
            <a:gsLst>
              <a:gs pos="29000">
                <a:schemeClr val="accent3">
                  <a:lumMod val="20000"/>
                  <a:lumOff val="80000"/>
                </a:schemeClr>
              </a:gs>
              <a:gs pos="76000">
                <a:schemeClr val="accent3">
                  <a:lumMod val="60000"/>
                  <a:lumOff val="40000"/>
                </a:schemeClr>
              </a:gs>
              <a:gs pos="100000">
                <a:schemeClr val="accent3"/>
              </a:gs>
            </a:gsLst>
            <a:path path="rect">
              <a:fillToRect l="100000" t="100000"/>
            </a:path>
            <a:tileRect r="-100000" b="-100000"/>
          </a:gradFill>
          <a:ln w="19050">
            <a:noFill/>
            <a:round/>
            <a:headEnd/>
            <a:tailEnd/>
          </a:ln>
          <a:effectLst/>
          <a:scene3d>
            <a:camera prst="orthographicFront"/>
            <a:lightRig rig="glow" dir="t"/>
          </a:scene3d>
          <a:sp3d prstMaterial="dkEdge">
            <a:bevelT w="63500" h="127000" prst="hardEdge"/>
          </a:sp3d>
        </p:spPr>
        <p:txBody>
          <a:bodyPr lIns="0" tIns="58780" rIns="0" bIns="0" anchor="ctr" anchorCtr="0"/>
          <a:lstStyle/>
          <a:p>
            <a:pPr algn="ctr" defTabSz="822689" fontAlgn="base">
              <a:lnSpc>
                <a:spcPct val="83000"/>
              </a:lnSpc>
              <a:spcBef>
                <a:spcPct val="0"/>
              </a:spcBef>
              <a:spcAft>
                <a:spcPts val="2083"/>
              </a:spcAft>
              <a:tabLst>
                <a:tab pos="7125025" algn="l"/>
              </a:tabLst>
              <a:defRPr/>
            </a:pPr>
            <a:endParaRPr lang="en-US" altLang="zh-CN" sz="1300" dirty="0">
              <a:ln w="18415" cmpd="sng">
                <a:noFill/>
                <a:prstDash val="solid"/>
              </a:ln>
            </a:endParaRPr>
          </a:p>
        </p:txBody>
      </p:sp>
      <p:pic>
        <p:nvPicPr>
          <p:cNvPr id="73" name="Picture 22" descr="enterprise bl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3277" y="1639058"/>
            <a:ext cx="456645" cy="6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" name="TextBox 50"/>
          <p:cNvSpPr txBox="1">
            <a:spLocks noChangeArrowheads="1"/>
          </p:cNvSpPr>
          <p:nvPr/>
        </p:nvSpPr>
        <p:spPr bwMode="auto">
          <a:xfrm>
            <a:off x="1099374" y="1000108"/>
            <a:ext cx="1664718" cy="581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296" tIns="41148" rIns="82296" bIns="41148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b="1" dirty="0" smtClean="0"/>
              <a:t>Application </a:t>
            </a:r>
          </a:p>
          <a:p>
            <a:pPr algn="ctr">
              <a:lnSpc>
                <a:spcPct val="90000"/>
              </a:lnSpc>
              <a:defRPr/>
            </a:pPr>
            <a:r>
              <a:rPr lang="en-US" b="1" dirty="0" smtClean="0"/>
              <a:t>Migration</a:t>
            </a:r>
            <a:endParaRPr lang="en-US" b="1" dirty="0"/>
          </a:p>
        </p:txBody>
      </p:sp>
      <p:sp>
        <p:nvSpPr>
          <p:cNvPr id="75" name="TextBox 47"/>
          <p:cNvSpPr txBox="1">
            <a:spLocks noChangeArrowheads="1"/>
          </p:cNvSpPr>
          <p:nvPr/>
        </p:nvSpPr>
        <p:spPr bwMode="auto">
          <a:xfrm>
            <a:off x="3671142" y="1030139"/>
            <a:ext cx="1894102" cy="581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296" tIns="41148" rIns="82296" bIns="41148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altLang="ko-KR" b="1" dirty="0" smtClean="0"/>
              <a:t>Software Virtualization</a:t>
            </a:r>
            <a:endParaRPr lang="en-US" b="1" dirty="0"/>
          </a:p>
        </p:txBody>
      </p:sp>
      <p:sp>
        <p:nvSpPr>
          <p:cNvPr id="76" name="TextBox 48"/>
          <p:cNvSpPr txBox="1">
            <a:spLocks noChangeArrowheads="1"/>
          </p:cNvSpPr>
          <p:nvPr/>
        </p:nvSpPr>
        <p:spPr bwMode="auto">
          <a:xfrm>
            <a:off x="6457224" y="1017088"/>
            <a:ext cx="1643074" cy="581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296" tIns="41148" rIns="82296" bIns="41148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ko-KR" b="1" dirty="0" smtClean="0"/>
              <a:t>Software Deployment</a:t>
            </a:r>
            <a:endParaRPr lang="en-US" b="1" dirty="0"/>
          </a:p>
        </p:txBody>
      </p:sp>
      <p:pic>
        <p:nvPicPr>
          <p:cNvPr id="78" name="Picture 5" descr="Desktop-SoftGri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62539" y="1673430"/>
            <a:ext cx="648000" cy="6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4" name="그룹 43"/>
          <p:cNvGrpSpPr/>
          <p:nvPr/>
        </p:nvGrpSpPr>
        <p:grpSpPr>
          <a:xfrm>
            <a:off x="680077" y="4325036"/>
            <a:ext cx="7786742" cy="714380"/>
            <a:chOff x="680077" y="4286256"/>
            <a:chExt cx="7786742" cy="714380"/>
          </a:xfrm>
        </p:grpSpPr>
        <p:sp>
          <p:nvSpPr>
            <p:cNvPr id="79" name="아래쪽 화살표 78"/>
            <p:cNvSpPr/>
            <p:nvPr/>
          </p:nvSpPr>
          <p:spPr>
            <a:xfrm>
              <a:off x="813622" y="4786322"/>
              <a:ext cx="7500990" cy="214314"/>
            </a:xfrm>
            <a:prstGeom prst="downArrow">
              <a:avLst>
                <a:gd name="adj1" fmla="val 49478"/>
                <a:gd name="adj2" fmla="val 100000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Rounded Rectangle 47"/>
            <p:cNvSpPr/>
            <p:nvPr/>
          </p:nvSpPr>
          <p:spPr bwMode="auto">
            <a:xfrm>
              <a:off x="680077" y="4286256"/>
              <a:ext cx="7786742" cy="500066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29000">
                  <a:schemeClr val="accent4">
                    <a:lumMod val="20000"/>
                    <a:lumOff val="80000"/>
                  </a:schemeClr>
                </a:gs>
                <a:gs pos="76000">
                  <a:schemeClr val="accent4">
                    <a:lumMod val="60000"/>
                    <a:lumOff val="40000"/>
                  </a:schemeClr>
                </a:gs>
                <a:gs pos="100000">
                  <a:schemeClr val="accent4"/>
                </a:gs>
              </a:gsLst>
              <a:path path="rect">
                <a:fillToRect l="100000" t="100000"/>
              </a:path>
              <a:tileRect r="-100000" b="-100000"/>
            </a:gradFill>
            <a:ln w="19050">
              <a:noFill/>
              <a:round/>
              <a:headEnd/>
              <a:tailEnd/>
            </a:ln>
            <a:effectLst/>
            <a:scene3d>
              <a:camera prst="orthographicFront"/>
              <a:lightRig rig="glow" dir="t"/>
            </a:scene3d>
            <a:sp3d prstMaterial="dkEdge">
              <a:bevelT w="63500" h="127000" prst="hardEdge"/>
            </a:sp3d>
          </p:spPr>
          <p:txBody>
            <a:bodyPr lIns="0" tIns="58780" rIns="0" bIns="0" anchor="ctr" anchorCtr="0"/>
            <a:lstStyle/>
            <a:p>
              <a:pPr algn="ctr" defTabSz="822689" fontAlgn="base">
                <a:lnSpc>
                  <a:spcPct val="83000"/>
                </a:lnSpc>
                <a:spcBef>
                  <a:spcPct val="0"/>
                </a:spcBef>
                <a:spcAft>
                  <a:spcPts val="2083"/>
                </a:spcAft>
                <a:tabLst>
                  <a:tab pos="7125025" algn="l"/>
                </a:tabLst>
                <a:defRPr/>
              </a:pPr>
              <a:r>
                <a:rPr lang="en-US" altLang="zh-CN" sz="1600" b="1" dirty="0" err="1" smtClean="0">
                  <a:ln w="18415" cmpd="sng">
                    <a:noFill/>
                    <a:prstDash val="solid"/>
                  </a:ln>
                </a:rPr>
                <a:t>AdminStudio</a:t>
              </a:r>
              <a:endParaRPr lang="en-US" altLang="zh-CN" sz="1600" b="1" dirty="0">
                <a:ln w="18415" cmpd="sng">
                  <a:noFill/>
                  <a:prstDash val="solid"/>
                </a:ln>
              </a:endParaRPr>
            </a:p>
          </p:txBody>
        </p:sp>
      </p:grpSp>
      <p:grpSp>
        <p:nvGrpSpPr>
          <p:cNvPr id="45" name="그룹 44"/>
          <p:cNvGrpSpPr/>
          <p:nvPr/>
        </p:nvGrpSpPr>
        <p:grpSpPr>
          <a:xfrm>
            <a:off x="679982" y="5072073"/>
            <a:ext cx="7786742" cy="1154555"/>
            <a:chOff x="679982" y="5152748"/>
            <a:chExt cx="7786742" cy="1062334"/>
          </a:xfrm>
        </p:grpSpPr>
        <p:sp>
          <p:nvSpPr>
            <p:cNvPr id="80" name="Rounded Rectangle 46"/>
            <p:cNvSpPr/>
            <p:nvPr/>
          </p:nvSpPr>
          <p:spPr bwMode="auto">
            <a:xfrm>
              <a:off x="679982" y="5152748"/>
              <a:ext cx="7786742" cy="1062334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29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60000"/>
                    <a:lumOff val="40000"/>
                  </a:schemeClr>
                </a:gs>
                <a:gs pos="100000">
                  <a:schemeClr val="accent2"/>
                </a:gs>
              </a:gsLst>
              <a:path path="rect">
                <a:fillToRect l="100000" t="100000"/>
              </a:path>
              <a:tileRect r="-100000" b="-100000"/>
            </a:gradFill>
            <a:ln w="19050">
              <a:noFill/>
              <a:round/>
              <a:headEnd/>
              <a:tailEnd/>
            </a:ln>
            <a:effectLst/>
            <a:scene3d>
              <a:camera prst="orthographicFront"/>
              <a:lightRig rig="glow" dir="t"/>
            </a:scene3d>
            <a:sp3d prstMaterial="dkEdge">
              <a:bevelT w="63500" h="127000" prst="hardEdge"/>
            </a:sp3d>
          </p:spPr>
          <p:txBody>
            <a:bodyPr lIns="0" tIns="58780" rIns="0" bIns="0" anchor="t" anchorCtr="0"/>
            <a:lstStyle/>
            <a:p>
              <a:pPr algn="ctr" defTabSz="822689" fontAlgn="base">
                <a:lnSpc>
                  <a:spcPct val="83000"/>
                </a:lnSpc>
                <a:spcBef>
                  <a:spcPct val="0"/>
                </a:spcBef>
                <a:spcAft>
                  <a:spcPts val="2083"/>
                </a:spcAft>
                <a:tabLst>
                  <a:tab pos="7125025" algn="l"/>
                </a:tabLst>
                <a:defRPr/>
              </a:pPr>
              <a:endParaRPr lang="en-US" altLang="zh-CN" sz="2200" dirty="0">
                <a:ln w="18415" cmpd="sng">
                  <a:noFill/>
                  <a:prstDash val="solid"/>
                </a:ln>
              </a:endParaRPr>
            </a:p>
          </p:txBody>
        </p:sp>
        <p:sp>
          <p:nvSpPr>
            <p:cNvPr id="82" name="직사각형 81"/>
            <p:cNvSpPr/>
            <p:nvPr/>
          </p:nvSpPr>
          <p:spPr>
            <a:xfrm>
              <a:off x="4572000" y="5210032"/>
              <a:ext cx="3873926" cy="928694"/>
            </a:xfrm>
            <a:prstGeom prst="rect">
              <a:avLst/>
            </a:prstGeom>
            <a:scene3d>
              <a:camera prst="orthographicFront"/>
              <a:lightRig rig="flat" dir="t"/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t" anchorCtr="0">
              <a:noAutofit/>
            </a:bodyPr>
            <a:lstStyle/>
            <a:p>
              <a:pPr marL="114300" lvl="1" indent="-114300" defTabSz="533400">
                <a:lnSpc>
                  <a:spcPts val="16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ko-KR" altLang="en-US" sz="1200" dirty="0" smtClean="0">
                  <a:latin typeface="+mn-ea"/>
                </a:rPr>
                <a:t>사용하는 </a:t>
              </a:r>
              <a:r>
                <a:rPr lang="en-US" altLang="ko-KR" sz="1200" dirty="0" smtClean="0">
                  <a:latin typeface="+mn-ea"/>
                </a:rPr>
                <a:t>Application</a:t>
              </a:r>
              <a:r>
                <a:rPr lang="ko-KR" altLang="en-US" sz="1200" dirty="0" smtClean="0">
                  <a:latin typeface="+mn-ea"/>
                </a:rPr>
                <a:t>의 신뢰성 증대</a:t>
              </a:r>
              <a:endParaRPr lang="en-US" altLang="ko-KR" sz="1200" dirty="0" smtClean="0">
                <a:latin typeface="+mn-ea"/>
              </a:endParaRPr>
            </a:p>
            <a:p>
              <a:pPr marL="114300" lvl="1" indent="-114300" defTabSz="533400">
                <a:lnSpc>
                  <a:spcPts val="16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en-US" altLang="ko-KR" sz="1200" dirty="0" smtClean="0">
                  <a:latin typeface="+mn-ea"/>
                </a:rPr>
                <a:t>Application</a:t>
              </a:r>
              <a:r>
                <a:rPr lang="ko-KR" altLang="en-US" sz="1200" dirty="0" smtClean="0">
                  <a:latin typeface="+mn-ea"/>
                </a:rPr>
                <a:t>을 쉽게 </a:t>
              </a:r>
              <a:r>
                <a:rPr lang="en-US" altLang="ko-KR" sz="1200" dirty="0" smtClean="0">
                  <a:latin typeface="+mn-ea"/>
                </a:rPr>
                <a:t>Windows Installer</a:t>
              </a:r>
              <a:r>
                <a:rPr lang="ko-KR" altLang="en-US" sz="1200" dirty="0" smtClean="0">
                  <a:latin typeface="+mn-ea"/>
                </a:rPr>
                <a:t>로 변환</a:t>
              </a:r>
              <a:endParaRPr lang="en-US" altLang="ko-KR" sz="1200" dirty="0" smtClean="0">
                <a:latin typeface="+mn-ea"/>
              </a:endParaRPr>
            </a:p>
            <a:p>
              <a:pPr marL="114300" lvl="1" indent="-114300" defTabSz="533400">
                <a:lnSpc>
                  <a:spcPts val="16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en-US" altLang="ko-KR" sz="1200" dirty="0" smtClean="0">
                  <a:latin typeface="+mn-ea"/>
                </a:rPr>
                <a:t>Application</a:t>
              </a:r>
              <a:r>
                <a:rPr lang="ko-KR" altLang="en-US" sz="1200" dirty="0" smtClean="0">
                  <a:latin typeface="+mn-ea"/>
                </a:rPr>
                <a:t>에서 생성된 </a:t>
              </a:r>
              <a:r>
                <a:rPr lang="en-US" altLang="ko-KR" sz="1200" dirty="0" smtClean="0">
                  <a:latin typeface="+mn-ea"/>
                </a:rPr>
                <a:t>Data</a:t>
              </a:r>
              <a:r>
                <a:rPr lang="ko-KR" altLang="en-US" sz="1200" dirty="0" smtClean="0">
                  <a:latin typeface="+mn-ea"/>
                </a:rPr>
                <a:t>까지도 저장 가능</a:t>
              </a:r>
              <a:endParaRPr lang="en-US" altLang="ko-KR" sz="1200" dirty="0" smtClean="0">
                <a:latin typeface="+mn-ea"/>
              </a:endParaRPr>
            </a:p>
            <a:p>
              <a:pPr marL="114300" lvl="1" indent="-114300" defTabSz="533400">
                <a:lnSpc>
                  <a:spcPts val="16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en-US" altLang="ko-KR" sz="1200" dirty="0" smtClean="0">
                  <a:latin typeface="+mn-ea"/>
                </a:rPr>
                <a:t>IT </a:t>
              </a:r>
              <a:r>
                <a:rPr lang="ko-KR" altLang="en-US" sz="1200" dirty="0" smtClean="0">
                  <a:latin typeface="+mn-ea"/>
                </a:rPr>
                <a:t>인력을 고급 작업으로 전환</a:t>
              </a:r>
              <a:endParaRPr lang="ko-KR" altLang="en-US" sz="1200" kern="1200" dirty="0">
                <a:latin typeface="+mn-ea"/>
              </a:endParaRPr>
            </a:p>
          </p:txBody>
        </p:sp>
        <p:sp>
          <p:nvSpPr>
            <p:cNvPr id="83" name="직사각형 82"/>
            <p:cNvSpPr/>
            <p:nvPr/>
          </p:nvSpPr>
          <p:spPr>
            <a:xfrm>
              <a:off x="934784" y="5247608"/>
              <a:ext cx="3500462" cy="857256"/>
            </a:xfrm>
            <a:prstGeom prst="rect">
              <a:avLst/>
            </a:prstGeom>
            <a:scene3d>
              <a:camera prst="orthographicFront"/>
              <a:lightRig rig="flat" dir="t"/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marL="114300" lvl="1" indent="-114300" defTabSz="533400">
                <a:lnSpc>
                  <a:spcPts val="16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en-US" altLang="ko-KR" sz="1200" dirty="0" smtClean="0">
                  <a:latin typeface="+mn-ea"/>
                </a:rPr>
                <a:t>Application </a:t>
              </a:r>
              <a:r>
                <a:rPr lang="ko-KR" altLang="en-US" sz="1200" dirty="0" err="1" smtClean="0">
                  <a:latin typeface="+mn-ea"/>
                </a:rPr>
                <a:t>배포시</a:t>
              </a:r>
              <a:r>
                <a:rPr lang="ko-KR" altLang="en-US" sz="1200" dirty="0" smtClean="0">
                  <a:latin typeface="+mn-ea"/>
                </a:rPr>
                <a:t> 오류 방지</a:t>
              </a:r>
              <a:endParaRPr lang="en-US" altLang="ko-KR" sz="1200" dirty="0" smtClean="0">
                <a:latin typeface="+mn-ea"/>
              </a:endParaRPr>
            </a:p>
            <a:p>
              <a:pPr marL="114300" lvl="1" indent="-114300" algn="l" defTabSz="533400" latinLnBrk="1">
                <a:lnSpc>
                  <a:spcPts val="16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ko-KR" altLang="en-US" sz="1200" dirty="0" smtClean="0">
                  <a:latin typeface="+mn-ea"/>
                </a:rPr>
                <a:t>소프트웨어 배포 설치 시간 단축</a:t>
              </a:r>
              <a:endParaRPr lang="en-US" altLang="ko-KR" sz="1200" dirty="0" smtClean="0">
                <a:latin typeface="+mn-ea"/>
              </a:endParaRPr>
            </a:p>
            <a:p>
              <a:pPr marL="114300" lvl="1" indent="-114300" algn="l" defTabSz="533400" latinLnBrk="1">
                <a:lnSpc>
                  <a:spcPts val="16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ko-KR" altLang="en-US" sz="1200" kern="1200" dirty="0" smtClean="0">
                  <a:latin typeface="+mn-ea"/>
                </a:rPr>
                <a:t>어플리케이션 사용 준비 과정의 표준화</a:t>
              </a:r>
              <a:endParaRPr lang="en-US" altLang="ko-KR" sz="1200" kern="1200" dirty="0" smtClean="0">
                <a:latin typeface="+mn-ea"/>
              </a:endParaRPr>
            </a:p>
            <a:p>
              <a:pPr marL="114300" lvl="1" indent="-114300" algn="l" defTabSz="533400" latinLnBrk="1">
                <a:lnSpc>
                  <a:spcPts val="16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ko-KR" altLang="en-US" sz="1200" dirty="0" smtClean="0">
                  <a:latin typeface="+mn-ea"/>
                </a:rPr>
                <a:t>사원 생산성 향상</a:t>
              </a:r>
              <a:endParaRPr lang="en-US" altLang="ko-KR" sz="1200" dirty="0" smtClean="0">
                <a:latin typeface="+mn-ea"/>
              </a:endParaRPr>
            </a:p>
          </p:txBody>
        </p:sp>
      </p:grpSp>
      <p:pic>
        <p:nvPicPr>
          <p:cNvPr id="84" name="Picture 54" descr="developer Tools toolbo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81754" y="1643050"/>
            <a:ext cx="476160" cy="6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6" name="그룹 45"/>
          <p:cNvGrpSpPr/>
          <p:nvPr/>
        </p:nvGrpSpPr>
        <p:grpSpPr>
          <a:xfrm>
            <a:off x="689600" y="2428868"/>
            <a:ext cx="7839326" cy="1785950"/>
            <a:chOff x="689600" y="2428868"/>
            <a:chExt cx="7839326" cy="1785950"/>
          </a:xfrm>
        </p:grpSpPr>
        <p:grpSp>
          <p:nvGrpSpPr>
            <p:cNvPr id="4" name="그룹 33"/>
            <p:cNvGrpSpPr/>
            <p:nvPr/>
          </p:nvGrpSpPr>
          <p:grpSpPr>
            <a:xfrm>
              <a:off x="6028596" y="2428868"/>
              <a:ext cx="2500330" cy="1785950"/>
              <a:chOff x="6028596" y="2500306"/>
              <a:chExt cx="2500330" cy="1785950"/>
            </a:xfrm>
          </p:grpSpPr>
          <p:sp>
            <p:nvSpPr>
              <p:cNvPr id="86" name="Rounded Rectangle 95"/>
              <p:cNvSpPr/>
              <p:nvPr/>
            </p:nvSpPr>
            <p:spPr bwMode="auto">
              <a:xfrm>
                <a:off x="6028596" y="2500306"/>
                <a:ext cx="2428892" cy="1785950"/>
              </a:xfrm>
              <a:prstGeom prst="roundRect">
                <a:avLst>
                  <a:gd name="adj" fmla="val 0"/>
                </a:avLst>
              </a:prstGeom>
              <a:gradFill flip="none" rotWithShape="1">
                <a:gsLst>
                  <a:gs pos="29000">
                    <a:schemeClr val="accent5">
                      <a:lumMod val="20000"/>
                      <a:lumOff val="80000"/>
                    </a:schemeClr>
                  </a:gs>
                  <a:gs pos="76000">
                    <a:schemeClr val="accent5">
                      <a:lumMod val="60000"/>
                      <a:lumOff val="40000"/>
                    </a:schemeClr>
                  </a:gs>
                  <a:gs pos="100000">
                    <a:schemeClr val="accent5"/>
                  </a:gs>
                </a:gsLst>
                <a:path path="rect">
                  <a:fillToRect l="100000" t="100000"/>
                </a:path>
                <a:tileRect r="-100000" b="-100000"/>
              </a:gradFill>
              <a:ln w="19050">
                <a:noFill/>
                <a:round/>
                <a:headEnd/>
                <a:tailEnd/>
              </a:ln>
              <a:effectLst/>
              <a:scene3d>
                <a:camera prst="orthographicFront"/>
                <a:lightRig rig="glow" dir="t"/>
              </a:scene3d>
              <a:sp3d prstMaterial="dkEdge">
                <a:bevelT w="63500" h="127000" prst="hardEdge"/>
              </a:sp3d>
            </p:spPr>
            <p:txBody>
              <a:bodyPr lIns="0" tIns="58780" rIns="0" bIns="0" anchor="ctr" anchorCtr="0"/>
              <a:lstStyle/>
              <a:p>
                <a:pPr algn="ctr" defTabSz="822689" fontAlgn="base">
                  <a:lnSpc>
                    <a:spcPct val="83000"/>
                  </a:lnSpc>
                  <a:spcBef>
                    <a:spcPct val="0"/>
                  </a:spcBef>
                  <a:tabLst>
                    <a:tab pos="7125025" algn="l"/>
                  </a:tabLst>
                  <a:defRPr/>
                </a:pPr>
                <a:endParaRPr lang="en-US" altLang="zh-CN" sz="1200" dirty="0">
                  <a:ln w="18415" cmpd="sng">
                    <a:noFill/>
                    <a:prstDash val="solid"/>
                  </a:ln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42910" y="2511727"/>
                <a:ext cx="1669047" cy="4694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1000"/>
                  </a:lnSpc>
                </a:pPr>
                <a:r>
                  <a:rPr lang="en-US" altLang="ko-KR" sz="600" dirty="0" smtClean="0">
                    <a:latin typeface="Microsoft YaHei" pitchFamily="34" charset="-122"/>
                    <a:ea typeface="Microsoft YaHei" pitchFamily="34" charset="-122"/>
                    <a:cs typeface="Arial" pitchFamily="34" charset="0"/>
                  </a:rPr>
                  <a:t>Microsoft</a:t>
                </a:r>
                <a:br>
                  <a:rPr lang="en-US" altLang="ko-KR" sz="600" dirty="0" smtClean="0">
                    <a:latin typeface="Microsoft YaHei" pitchFamily="34" charset="-122"/>
                    <a:ea typeface="Microsoft YaHei" pitchFamily="34" charset="-122"/>
                    <a:cs typeface="Arial" pitchFamily="34" charset="0"/>
                  </a:rPr>
                </a:br>
                <a:r>
                  <a:rPr lang="en-US" altLang="ko-KR" sz="1000" b="1" dirty="0" smtClean="0">
                    <a:latin typeface="Microsoft YaHei" pitchFamily="34" charset="-122"/>
                    <a:ea typeface="Microsoft YaHei" pitchFamily="34" charset="-122"/>
                  </a:rPr>
                  <a:t>System Center</a:t>
                </a:r>
                <a:r>
                  <a:rPr lang="en-US" altLang="ko-KR" dirty="0" smtClean="0">
                    <a:latin typeface="Microsoft YaHei" pitchFamily="34" charset="-122"/>
                    <a:ea typeface="Microsoft YaHei" pitchFamily="34" charset="-122"/>
                  </a:rPr>
                  <a:t/>
                </a:r>
                <a:br>
                  <a:rPr lang="en-US" altLang="ko-KR" dirty="0" smtClean="0">
                    <a:latin typeface="Microsoft YaHei" pitchFamily="34" charset="-122"/>
                    <a:ea typeface="Microsoft YaHei" pitchFamily="34" charset="-122"/>
                  </a:rPr>
                </a:br>
                <a:r>
                  <a:rPr lang="en-US" altLang="ko-KR" sz="800" b="1" dirty="0" smtClean="0">
                    <a:latin typeface="Microsoft YaHei" pitchFamily="34" charset="-122"/>
                    <a:ea typeface="Microsoft YaHei" pitchFamily="34" charset="-122"/>
                  </a:rPr>
                  <a:t>Configuration Manager </a:t>
                </a:r>
                <a:r>
                  <a:rPr lang="en-US" altLang="ko-KR" sz="800" dirty="0" smtClean="0">
                    <a:latin typeface="Microsoft YaHei" pitchFamily="34" charset="-122"/>
                    <a:ea typeface="Microsoft YaHei" pitchFamily="34" charset="-122"/>
                  </a:rPr>
                  <a:t>2007</a:t>
                </a:r>
                <a:endParaRPr lang="ko-KR" altLang="en-US" sz="800" dirty="0">
                  <a:latin typeface="Microsoft YaHei" pitchFamily="34" charset="-122"/>
                </a:endParaRPr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6242910" y="2920928"/>
                <a:ext cx="1946367" cy="4770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1000"/>
                  </a:lnSpc>
                </a:pPr>
                <a:r>
                  <a:rPr lang="en-US" altLang="ko-KR" sz="600" dirty="0" smtClean="0">
                    <a:latin typeface="Microsoft YaHei" pitchFamily="34" charset="-122"/>
                    <a:ea typeface="Microsoft YaHei" pitchFamily="34" charset="-122"/>
                    <a:cs typeface="Arial" pitchFamily="34" charset="0"/>
                  </a:rPr>
                  <a:t>Microsoft</a:t>
                </a:r>
                <a:br>
                  <a:rPr lang="en-US" altLang="ko-KR" sz="600" dirty="0" smtClean="0">
                    <a:latin typeface="Microsoft YaHei" pitchFamily="34" charset="-122"/>
                    <a:ea typeface="Microsoft YaHei" pitchFamily="34" charset="-122"/>
                    <a:cs typeface="Arial" pitchFamily="34" charset="0"/>
                  </a:rPr>
                </a:br>
                <a:r>
                  <a:rPr lang="en-US" altLang="ko-KR" sz="1000" b="1" dirty="0" smtClean="0">
                    <a:latin typeface="Microsoft YaHei" pitchFamily="34" charset="-122"/>
                    <a:ea typeface="Microsoft YaHei" pitchFamily="34" charset="-122"/>
                  </a:rPr>
                  <a:t>Desktop Optimization Pack</a:t>
                </a:r>
              </a:p>
              <a:p>
                <a:pPr>
                  <a:lnSpc>
                    <a:spcPts val="1000"/>
                  </a:lnSpc>
                </a:pPr>
                <a:r>
                  <a:rPr lang="en-US" altLang="ko-KR" sz="800" dirty="0" smtClean="0">
                    <a:latin typeface="Microsoft YaHei" pitchFamily="34" charset="-122"/>
                    <a:ea typeface="Microsoft YaHei" pitchFamily="34" charset="-122"/>
                  </a:rPr>
                  <a:t>For Software Assurance</a:t>
                </a:r>
                <a:endParaRPr lang="ko-KR" altLang="en-US" sz="800" dirty="0">
                  <a:latin typeface="Microsoft YaHei" pitchFamily="34" charset="-122"/>
                </a:endParaRPr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6242910" y="3383106"/>
                <a:ext cx="1643074" cy="2221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000"/>
                  </a:lnSpc>
                </a:pPr>
                <a:r>
                  <a:rPr lang="en-US" altLang="ko-KR" sz="1000" dirty="0" smtClean="0">
                    <a:latin typeface="Microsoft YaHei" pitchFamily="34" charset="-122"/>
                    <a:ea typeface="Microsoft YaHei" pitchFamily="34" charset="-122"/>
                  </a:rPr>
                  <a:t>Symantec </a:t>
                </a:r>
                <a:r>
                  <a:rPr lang="en-US" altLang="ko-KR" sz="1000" b="1" dirty="0" err="1" smtClean="0">
                    <a:latin typeface="Microsoft YaHei" pitchFamily="34" charset="-122"/>
                    <a:ea typeface="Microsoft YaHei" pitchFamily="34" charset="-122"/>
                  </a:rPr>
                  <a:t>Altiris</a:t>
                </a:r>
                <a:r>
                  <a:rPr lang="en-US" altLang="ko-KR" sz="1000" b="1" dirty="0" smtClean="0">
                    <a:latin typeface="Microsoft YaHei" pitchFamily="34" charset="-122"/>
                    <a:ea typeface="Microsoft YaHei" pitchFamily="34" charset="-122"/>
                  </a:rPr>
                  <a:t> </a:t>
                </a:r>
                <a:endParaRPr lang="ko-KR" altLang="en-US" sz="1000" dirty="0">
                  <a:latin typeface="Microsoft YaHei" pitchFamily="34" charset="-122"/>
                </a:endParaRPr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6242910" y="3535506"/>
                <a:ext cx="2286016" cy="2205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000"/>
                  </a:lnSpc>
                </a:pPr>
                <a:r>
                  <a:rPr lang="en-US" altLang="ko-KR" sz="900" dirty="0" err="1" smtClean="0">
                    <a:latin typeface="Microsoft YaHei" pitchFamily="34" charset="-122"/>
                    <a:ea typeface="Microsoft YaHei" pitchFamily="34" charset="-122"/>
                  </a:rPr>
                  <a:t>LanDesk</a:t>
                </a:r>
                <a:r>
                  <a:rPr lang="en-US" altLang="ko-KR" sz="900" dirty="0" smtClean="0">
                    <a:latin typeface="Microsoft YaHei" pitchFamily="34" charset="-122"/>
                    <a:ea typeface="Microsoft YaHei" pitchFamily="34" charset="-122"/>
                  </a:rPr>
                  <a:t> Software  </a:t>
                </a:r>
                <a:r>
                  <a:rPr lang="en-US" altLang="ko-KR" sz="1000" b="1" dirty="0" smtClean="0">
                    <a:latin typeface="Microsoft YaHei" pitchFamily="34" charset="-122"/>
                    <a:ea typeface="Microsoft YaHei" pitchFamily="34" charset="-122"/>
                  </a:rPr>
                  <a:t>LANDesk</a:t>
                </a:r>
                <a:endParaRPr lang="ko-KR" altLang="en-US" sz="1000" dirty="0">
                  <a:latin typeface="Microsoft YaHei" pitchFamily="34" charset="-122"/>
                </a:endParaRPr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6242910" y="3687906"/>
                <a:ext cx="2214578" cy="2205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000"/>
                  </a:lnSpc>
                </a:pPr>
                <a:r>
                  <a:rPr lang="en-US" altLang="ko-KR" sz="900" dirty="0" smtClean="0">
                    <a:latin typeface="Microsoft YaHei" pitchFamily="34" charset="-122"/>
                    <a:ea typeface="Microsoft YaHei" pitchFamily="34" charset="-122"/>
                  </a:rPr>
                  <a:t>BMC Software  </a:t>
                </a:r>
                <a:r>
                  <a:rPr lang="en-US" altLang="ko-KR" sz="1000" b="1" dirty="0" smtClean="0">
                    <a:latin typeface="Microsoft YaHei" pitchFamily="34" charset="-122"/>
                    <a:ea typeface="Microsoft YaHei" pitchFamily="34" charset="-122"/>
                  </a:rPr>
                  <a:t>Marimba</a:t>
                </a:r>
                <a:endParaRPr lang="ko-KR" altLang="en-US" sz="1000" dirty="0">
                  <a:latin typeface="Microsoft YaHei" pitchFamily="34" charset="-122"/>
                </a:endParaRPr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6242910" y="3840306"/>
                <a:ext cx="1643074" cy="2221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000"/>
                  </a:lnSpc>
                </a:pPr>
                <a:r>
                  <a:rPr lang="en-US" altLang="ko-KR" sz="900" dirty="0" smtClean="0">
                    <a:latin typeface="Microsoft YaHei" pitchFamily="34" charset="-122"/>
                    <a:ea typeface="Microsoft YaHei" pitchFamily="34" charset="-122"/>
                  </a:rPr>
                  <a:t>IBM  </a:t>
                </a:r>
                <a:r>
                  <a:rPr lang="en-US" altLang="ko-KR" sz="1000" b="1" dirty="0" smtClean="0">
                    <a:latin typeface="Microsoft YaHei" pitchFamily="34" charset="-122"/>
                    <a:ea typeface="Microsoft YaHei" pitchFamily="34" charset="-122"/>
                  </a:rPr>
                  <a:t>Tivoli</a:t>
                </a:r>
                <a:endParaRPr lang="ko-KR" altLang="en-US" sz="1000" dirty="0">
                  <a:latin typeface="Microsoft YaHei" pitchFamily="34" charset="-122"/>
                </a:endParaRP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6242910" y="3992706"/>
                <a:ext cx="1643074" cy="2221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000"/>
                  </a:lnSpc>
                </a:pPr>
                <a:r>
                  <a:rPr lang="en-US" altLang="ko-KR" sz="900" dirty="0" smtClean="0">
                    <a:latin typeface="Microsoft YaHei" pitchFamily="34" charset="-122"/>
                    <a:ea typeface="Microsoft YaHei" pitchFamily="34" charset="-122"/>
                  </a:rPr>
                  <a:t>Novell  </a:t>
                </a:r>
                <a:r>
                  <a:rPr lang="en-US" altLang="ko-KR" sz="1000" b="1" dirty="0" err="1" smtClean="0">
                    <a:latin typeface="Microsoft YaHei" pitchFamily="34" charset="-122"/>
                    <a:ea typeface="Microsoft YaHei" pitchFamily="34" charset="-122"/>
                  </a:rPr>
                  <a:t>ZENworks</a:t>
                </a:r>
                <a:endParaRPr lang="ko-KR" altLang="en-US" sz="1000" dirty="0">
                  <a:latin typeface="Microsoft YaHei" pitchFamily="34" charset="-122"/>
                </a:endParaRPr>
              </a:p>
            </p:txBody>
          </p:sp>
        </p:grpSp>
        <p:grpSp>
          <p:nvGrpSpPr>
            <p:cNvPr id="5" name="그룹 34"/>
            <p:cNvGrpSpPr/>
            <p:nvPr/>
          </p:nvGrpSpPr>
          <p:grpSpPr>
            <a:xfrm>
              <a:off x="3342233" y="2428868"/>
              <a:ext cx="2428892" cy="1785950"/>
              <a:chOff x="3342233" y="2500306"/>
              <a:chExt cx="2428892" cy="1785950"/>
            </a:xfrm>
          </p:grpSpPr>
          <p:sp>
            <p:nvSpPr>
              <p:cNvPr id="77" name="Rounded Rectangle 95"/>
              <p:cNvSpPr/>
              <p:nvPr/>
            </p:nvSpPr>
            <p:spPr bwMode="auto">
              <a:xfrm>
                <a:off x="3342233" y="2500306"/>
                <a:ext cx="2428892" cy="1785950"/>
              </a:xfrm>
              <a:prstGeom prst="roundRect">
                <a:avLst>
                  <a:gd name="adj" fmla="val 0"/>
                </a:avLst>
              </a:prstGeom>
              <a:gradFill flip="none" rotWithShape="1">
                <a:gsLst>
                  <a:gs pos="29000">
                    <a:schemeClr val="accent5">
                      <a:lumMod val="20000"/>
                      <a:lumOff val="80000"/>
                    </a:schemeClr>
                  </a:gs>
                  <a:gs pos="76000">
                    <a:schemeClr val="accent5">
                      <a:lumMod val="60000"/>
                      <a:lumOff val="40000"/>
                    </a:schemeClr>
                  </a:gs>
                  <a:gs pos="100000">
                    <a:schemeClr val="accent5"/>
                  </a:gs>
                </a:gsLst>
                <a:path path="rect">
                  <a:fillToRect l="100000" t="100000"/>
                </a:path>
                <a:tileRect r="-100000" b="-100000"/>
              </a:gradFill>
              <a:ln w="19050">
                <a:noFill/>
                <a:round/>
                <a:headEnd/>
                <a:tailEnd/>
              </a:ln>
              <a:effectLst/>
              <a:scene3d>
                <a:camera prst="orthographicFront"/>
                <a:lightRig rig="glow" dir="t"/>
              </a:scene3d>
              <a:sp3d prstMaterial="dkEdge">
                <a:bevelT w="63500" h="127000" prst="hardEdge"/>
              </a:sp3d>
            </p:spPr>
            <p:txBody>
              <a:bodyPr lIns="0" tIns="58780" rIns="0" bIns="0" anchor="ctr" anchorCtr="0"/>
              <a:lstStyle/>
              <a:p>
                <a:pPr algn="ctr" defTabSz="822689" fontAlgn="base">
                  <a:lnSpc>
                    <a:spcPct val="83000"/>
                  </a:lnSpc>
                  <a:spcBef>
                    <a:spcPct val="0"/>
                  </a:spcBef>
                  <a:tabLst>
                    <a:tab pos="7125025" algn="l"/>
                  </a:tabLst>
                  <a:defRPr/>
                </a:pPr>
                <a:endParaRPr lang="en-US" altLang="zh-CN" sz="1300" dirty="0">
                  <a:ln w="18415" cmpd="sng">
                    <a:noFill/>
                    <a:prstDash val="solid"/>
                  </a:ln>
                </a:endParaRPr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3599704" y="2731373"/>
                <a:ext cx="1495922" cy="2221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1000"/>
                  </a:lnSpc>
                </a:pPr>
                <a:r>
                  <a:rPr lang="en-US" altLang="ko-KR" sz="1100" b="1" dirty="0" err="1" smtClean="0">
                    <a:latin typeface="Microsoft YaHei" pitchFamily="34" charset="-122"/>
                    <a:ea typeface="Microsoft YaHei" pitchFamily="34" charset="-122"/>
                  </a:rPr>
                  <a:t>VMWare</a:t>
                </a:r>
                <a:r>
                  <a:rPr lang="en-US" altLang="ko-KR" sz="1100" b="1" dirty="0" smtClean="0">
                    <a:latin typeface="Microsoft YaHei" pitchFamily="34" charset="-122"/>
                    <a:ea typeface="Microsoft YaHei" pitchFamily="34" charset="-122"/>
                  </a:rPr>
                  <a:t> Thin App</a:t>
                </a:r>
                <a:endParaRPr lang="ko-KR" altLang="en-US" sz="1100" dirty="0">
                  <a:latin typeface="Microsoft YaHei" pitchFamily="34" charset="-122"/>
                </a:endParaRP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3599704" y="3171529"/>
                <a:ext cx="1593706" cy="2221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1000"/>
                  </a:lnSpc>
                </a:pPr>
                <a:r>
                  <a:rPr lang="en-US" altLang="ko-KR" sz="1100" b="1" dirty="0" smtClean="0">
                    <a:latin typeface="Microsoft YaHei" pitchFamily="34" charset="-122"/>
                    <a:ea typeface="Microsoft YaHei" pitchFamily="34" charset="-122"/>
                  </a:rPr>
                  <a:t>Citrix </a:t>
                </a:r>
                <a:r>
                  <a:rPr lang="en-US" altLang="ko-KR" sz="1100" b="1" dirty="0" err="1" smtClean="0">
                    <a:latin typeface="Microsoft YaHei" pitchFamily="34" charset="-122"/>
                    <a:ea typeface="Microsoft YaHei" pitchFamily="34" charset="-122"/>
                  </a:rPr>
                  <a:t>Xen</a:t>
                </a:r>
                <a:r>
                  <a:rPr lang="en-US" altLang="ko-KR" sz="1100" b="1" dirty="0" smtClean="0">
                    <a:latin typeface="Microsoft YaHei" pitchFamily="34" charset="-122"/>
                    <a:ea typeface="Microsoft YaHei" pitchFamily="34" charset="-122"/>
                  </a:rPr>
                  <a:t> App 4.5.1</a:t>
                </a:r>
                <a:endParaRPr lang="ko-KR" altLang="en-US" sz="1100" dirty="0">
                  <a:latin typeface="Microsoft YaHei" pitchFamily="34" charset="-122"/>
                </a:endParaRPr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3599704" y="3523450"/>
                <a:ext cx="1996059" cy="4770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1000"/>
                  </a:lnSpc>
                </a:pPr>
                <a:r>
                  <a:rPr lang="en-US" altLang="ko-KR" sz="700" dirty="0" smtClean="0">
                    <a:latin typeface="Microsoft YaHei" pitchFamily="34" charset="-122"/>
                    <a:ea typeface="Microsoft YaHei" pitchFamily="34" charset="-122"/>
                    <a:cs typeface="Arial" pitchFamily="34" charset="0"/>
                  </a:rPr>
                  <a:t>Microsoft</a:t>
                </a:r>
                <a:r>
                  <a:rPr lang="en-US" altLang="ko-KR" sz="600" dirty="0" smtClean="0">
                    <a:latin typeface="Microsoft YaHei" pitchFamily="34" charset="-122"/>
                    <a:ea typeface="Microsoft YaHei" pitchFamily="34" charset="-122"/>
                    <a:cs typeface="Arial" pitchFamily="34" charset="0"/>
                  </a:rPr>
                  <a:t/>
                </a:r>
                <a:br>
                  <a:rPr lang="en-US" altLang="ko-KR" sz="600" dirty="0" smtClean="0">
                    <a:latin typeface="Microsoft YaHei" pitchFamily="34" charset="-122"/>
                    <a:ea typeface="Microsoft YaHei" pitchFamily="34" charset="-122"/>
                    <a:cs typeface="Arial" pitchFamily="34" charset="0"/>
                  </a:rPr>
                </a:br>
                <a:r>
                  <a:rPr lang="en-US" altLang="ko-KR" sz="1100" b="1" dirty="0" smtClean="0">
                    <a:latin typeface="Microsoft YaHei" pitchFamily="34" charset="-122"/>
                    <a:ea typeface="Microsoft YaHei" pitchFamily="34" charset="-122"/>
                  </a:rPr>
                  <a:t>Application Virtualization</a:t>
                </a:r>
                <a:r>
                  <a:rPr lang="en-US" altLang="ko-KR" sz="1100" dirty="0" smtClean="0">
                    <a:latin typeface="Microsoft YaHei" pitchFamily="34" charset="-122"/>
                    <a:ea typeface="Microsoft YaHei" pitchFamily="34" charset="-122"/>
                  </a:rPr>
                  <a:t/>
                </a:r>
                <a:br>
                  <a:rPr lang="en-US" altLang="ko-KR" sz="1100" dirty="0" smtClean="0">
                    <a:latin typeface="Microsoft YaHei" pitchFamily="34" charset="-122"/>
                    <a:ea typeface="Microsoft YaHei" pitchFamily="34" charset="-122"/>
                  </a:rPr>
                </a:br>
                <a:r>
                  <a:rPr lang="en-US" altLang="ko-KR" sz="900" b="1" dirty="0" smtClean="0">
                    <a:latin typeface="Microsoft YaHei" pitchFamily="34" charset="-122"/>
                    <a:ea typeface="Microsoft YaHei" pitchFamily="34" charset="-122"/>
                  </a:rPr>
                  <a:t>( MAV ) </a:t>
                </a:r>
                <a:r>
                  <a:rPr lang="ko-KR" altLang="en-US" sz="900" b="1" dirty="0" smtClean="0">
                    <a:latin typeface="Microsoft YaHei" pitchFamily="34" charset="-122"/>
                    <a:ea typeface="Microsoft YaHei" pitchFamily="34" charset="-122"/>
                  </a:rPr>
                  <a:t>지원 예정</a:t>
                </a:r>
                <a:endParaRPr lang="ko-KR" altLang="en-US" sz="900" dirty="0">
                  <a:latin typeface="Microsoft YaHei" pitchFamily="34" charset="-122"/>
                </a:endParaRPr>
              </a:p>
            </p:txBody>
          </p:sp>
        </p:grpSp>
        <p:grpSp>
          <p:nvGrpSpPr>
            <p:cNvPr id="6" name="그룹 35"/>
            <p:cNvGrpSpPr/>
            <p:nvPr/>
          </p:nvGrpSpPr>
          <p:grpSpPr>
            <a:xfrm>
              <a:off x="689600" y="2428868"/>
              <a:ext cx="2428892" cy="1785950"/>
              <a:chOff x="689600" y="2500306"/>
              <a:chExt cx="2428892" cy="1785950"/>
            </a:xfrm>
          </p:grpSpPr>
          <p:sp>
            <p:nvSpPr>
              <p:cNvPr id="85" name="Rounded Rectangle 95"/>
              <p:cNvSpPr/>
              <p:nvPr/>
            </p:nvSpPr>
            <p:spPr bwMode="auto">
              <a:xfrm>
                <a:off x="689600" y="2500306"/>
                <a:ext cx="2428892" cy="1785950"/>
              </a:xfrm>
              <a:prstGeom prst="roundRect">
                <a:avLst>
                  <a:gd name="adj" fmla="val 0"/>
                </a:avLst>
              </a:prstGeom>
              <a:gradFill flip="none" rotWithShape="1">
                <a:gsLst>
                  <a:gs pos="29000">
                    <a:schemeClr val="accent5">
                      <a:lumMod val="20000"/>
                      <a:lumOff val="80000"/>
                    </a:schemeClr>
                  </a:gs>
                  <a:gs pos="76000">
                    <a:schemeClr val="accent5">
                      <a:lumMod val="60000"/>
                      <a:lumOff val="40000"/>
                    </a:schemeClr>
                  </a:gs>
                  <a:gs pos="100000">
                    <a:schemeClr val="accent5"/>
                  </a:gs>
                </a:gsLst>
                <a:path path="rect">
                  <a:fillToRect l="100000" t="100000"/>
                </a:path>
                <a:tileRect r="-100000" b="-100000"/>
              </a:gradFill>
              <a:ln w="19050">
                <a:noFill/>
                <a:round/>
                <a:headEnd/>
                <a:tailEnd/>
              </a:ln>
              <a:effectLst/>
              <a:scene3d>
                <a:camera prst="orthographicFront"/>
                <a:lightRig rig="glow" dir="t"/>
              </a:scene3d>
              <a:sp3d prstMaterial="dkEdge">
                <a:bevelT w="63500" h="127000" prst="hardEdge"/>
              </a:sp3d>
            </p:spPr>
            <p:txBody>
              <a:bodyPr lIns="0" tIns="58780" rIns="0" bIns="0" anchor="ctr" anchorCtr="0"/>
              <a:lstStyle/>
              <a:p>
                <a:pPr algn="ctr" defTabSz="822689" fontAlgn="base">
                  <a:lnSpc>
                    <a:spcPct val="83000"/>
                  </a:lnSpc>
                  <a:spcBef>
                    <a:spcPct val="0"/>
                  </a:spcBef>
                  <a:tabLst>
                    <a:tab pos="7125025" algn="l"/>
                  </a:tabLst>
                  <a:defRPr/>
                </a:pPr>
                <a:endParaRPr lang="en-US" altLang="zh-CN" sz="1300" dirty="0">
                  <a:ln w="18415" cmpd="sng">
                    <a:noFill/>
                    <a:prstDash val="solid"/>
                  </a:ln>
                </a:endParaRP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981756" y="2857496"/>
                <a:ext cx="1237839" cy="3503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1000"/>
                  </a:lnSpc>
                </a:pPr>
                <a:r>
                  <a:rPr lang="en-US" altLang="ko-KR" sz="700" dirty="0" smtClean="0">
                    <a:latin typeface="Microsoft YaHei" pitchFamily="34" charset="-122"/>
                    <a:ea typeface="Microsoft YaHei" pitchFamily="34" charset="-122"/>
                    <a:cs typeface="Arial" pitchFamily="34" charset="0"/>
                  </a:rPr>
                  <a:t>Microsoft</a:t>
                </a:r>
                <a:r>
                  <a:rPr lang="en-US" altLang="ko-KR" sz="600" dirty="0" smtClean="0">
                    <a:latin typeface="Microsoft YaHei" pitchFamily="34" charset="-122"/>
                    <a:ea typeface="Microsoft YaHei" pitchFamily="34" charset="-122"/>
                    <a:cs typeface="Arial" pitchFamily="34" charset="0"/>
                  </a:rPr>
                  <a:t/>
                </a:r>
                <a:br>
                  <a:rPr lang="en-US" altLang="ko-KR" sz="600" dirty="0" smtClean="0">
                    <a:latin typeface="Microsoft YaHei" pitchFamily="34" charset="-122"/>
                    <a:ea typeface="Microsoft YaHei" pitchFamily="34" charset="-122"/>
                    <a:cs typeface="Arial" pitchFamily="34" charset="0"/>
                  </a:rPr>
                </a:br>
                <a:r>
                  <a:rPr lang="en-US" altLang="ko-KR" sz="1100" b="1" dirty="0" smtClean="0">
                    <a:latin typeface="Microsoft YaHei" pitchFamily="34" charset="-122"/>
                    <a:ea typeface="Microsoft YaHei" pitchFamily="34" charset="-122"/>
                  </a:rPr>
                  <a:t>Windows Vista</a:t>
                </a:r>
                <a:endParaRPr lang="ko-KR" altLang="en-US" sz="1100" dirty="0">
                  <a:latin typeface="Microsoft YaHei" pitchFamily="34" charset="-122"/>
                </a:endParaRP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981756" y="3500438"/>
                <a:ext cx="1015021" cy="3503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1000"/>
                  </a:lnSpc>
                </a:pPr>
                <a:r>
                  <a:rPr lang="en-US" altLang="ko-KR" sz="700" dirty="0" smtClean="0">
                    <a:latin typeface="Microsoft YaHei" pitchFamily="34" charset="-122"/>
                    <a:ea typeface="Microsoft YaHei" pitchFamily="34" charset="-122"/>
                    <a:cs typeface="Arial" pitchFamily="34" charset="0"/>
                  </a:rPr>
                  <a:t>Microsoft</a:t>
                </a:r>
                <a:r>
                  <a:rPr lang="en-US" altLang="ko-KR" sz="600" dirty="0" smtClean="0">
                    <a:latin typeface="Microsoft YaHei" pitchFamily="34" charset="-122"/>
                    <a:ea typeface="Microsoft YaHei" pitchFamily="34" charset="-122"/>
                    <a:cs typeface="Arial" pitchFamily="34" charset="0"/>
                  </a:rPr>
                  <a:t/>
                </a:r>
                <a:br>
                  <a:rPr lang="en-US" altLang="ko-KR" sz="600" dirty="0" smtClean="0">
                    <a:latin typeface="Microsoft YaHei" pitchFamily="34" charset="-122"/>
                    <a:ea typeface="Microsoft YaHei" pitchFamily="34" charset="-122"/>
                    <a:cs typeface="Arial" pitchFamily="34" charset="0"/>
                  </a:rPr>
                </a:br>
                <a:r>
                  <a:rPr lang="en-US" altLang="ko-KR" sz="1100" b="1" dirty="0" smtClean="0">
                    <a:latin typeface="Microsoft YaHei" pitchFamily="34" charset="-122"/>
                    <a:ea typeface="Microsoft YaHei" pitchFamily="34" charset="-122"/>
                  </a:rPr>
                  <a:t>Windows  7</a:t>
                </a:r>
                <a:endParaRPr lang="ko-KR" altLang="en-US" sz="1100" dirty="0">
                  <a:latin typeface="Microsoft YaHei" pitchFamily="34" charset="-122"/>
                </a:endParaRPr>
              </a:p>
            </p:txBody>
          </p:sp>
        </p:grpSp>
      </p:grpSp>
      <p:grpSp>
        <p:nvGrpSpPr>
          <p:cNvPr id="43" name="그룹 42"/>
          <p:cNvGrpSpPr/>
          <p:nvPr/>
        </p:nvGrpSpPr>
        <p:grpSpPr>
          <a:xfrm>
            <a:off x="689090" y="1000108"/>
            <a:ext cx="7776000" cy="1357322"/>
            <a:chOff x="689090" y="1000108"/>
            <a:chExt cx="7776000" cy="1357322"/>
          </a:xfrm>
        </p:grpSpPr>
        <p:sp>
          <p:nvSpPr>
            <p:cNvPr id="37" name="Rounded Rectangle 95"/>
            <p:cNvSpPr/>
            <p:nvPr/>
          </p:nvSpPr>
          <p:spPr bwMode="auto">
            <a:xfrm>
              <a:off x="689090" y="1000108"/>
              <a:ext cx="7776000" cy="1357322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  <a:tileRect r="-100000" b="-100000"/>
            </a:gradFill>
            <a:ln w="19050">
              <a:noFill/>
              <a:round/>
              <a:headEnd/>
              <a:tailEnd/>
            </a:ln>
            <a:effectLst/>
            <a:scene3d>
              <a:camera prst="orthographicFront"/>
              <a:lightRig rig="glow" dir="t"/>
            </a:scene3d>
            <a:sp3d prstMaterial="dkEdge">
              <a:bevelT w="63500" h="127000" prst="hardEdge"/>
            </a:sp3d>
          </p:spPr>
          <p:txBody>
            <a:bodyPr lIns="0" tIns="58780" rIns="0" bIns="0" anchor="ctr" anchorCtr="0"/>
            <a:lstStyle/>
            <a:p>
              <a:pPr algn="ctr" defTabSz="822689" fontAlgn="base">
                <a:lnSpc>
                  <a:spcPct val="83000"/>
                </a:lnSpc>
                <a:spcBef>
                  <a:spcPct val="0"/>
                </a:spcBef>
                <a:tabLst>
                  <a:tab pos="7125025" algn="l"/>
                </a:tabLst>
                <a:defRPr/>
              </a:pPr>
              <a:endParaRPr lang="en-US" altLang="zh-CN" sz="1300" dirty="0">
                <a:ln w="18415" cmpd="sng">
                  <a:noFill/>
                  <a:prstDash val="solid"/>
                </a:ln>
              </a:endParaRPr>
            </a:p>
          </p:txBody>
        </p:sp>
        <p:sp>
          <p:nvSpPr>
            <p:cNvPr id="40" name="TextBox 50"/>
            <p:cNvSpPr txBox="1">
              <a:spLocks noChangeArrowheads="1"/>
            </p:cNvSpPr>
            <p:nvPr/>
          </p:nvSpPr>
          <p:spPr bwMode="auto">
            <a:xfrm>
              <a:off x="1099374" y="1524965"/>
              <a:ext cx="1664718" cy="332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82296" tIns="41148" rIns="82296" bIns="41148">
              <a:spAutoFit/>
            </a:bodyPr>
            <a:lstStyle/>
            <a:p>
              <a:pPr algn="ctr">
                <a:lnSpc>
                  <a:spcPct val="90000"/>
                </a:lnSpc>
                <a:defRPr/>
              </a:pPr>
              <a:r>
                <a:rPr lang="en-US" b="1" dirty="0" smtClean="0"/>
                <a:t>Enterprise</a:t>
              </a:r>
              <a:endParaRPr lang="en-US" b="1" dirty="0"/>
            </a:p>
          </p:txBody>
        </p:sp>
        <p:sp>
          <p:nvSpPr>
            <p:cNvPr id="41" name="TextBox 47"/>
            <p:cNvSpPr txBox="1">
              <a:spLocks noChangeArrowheads="1"/>
            </p:cNvSpPr>
            <p:nvPr/>
          </p:nvSpPr>
          <p:spPr bwMode="auto">
            <a:xfrm>
              <a:off x="3456828" y="1382089"/>
              <a:ext cx="2329618" cy="581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82296" tIns="41148" rIns="82296" bIns="41148">
              <a:spAutoFit/>
            </a:bodyPr>
            <a:lstStyle/>
            <a:p>
              <a:pPr algn="ctr">
                <a:lnSpc>
                  <a:spcPct val="90000"/>
                </a:lnSpc>
                <a:defRPr/>
              </a:pPr>
              <a:r>
                <a:rPr lang="en-US" b="1" dirty="0" smtClean="0"/>
                <a:t>IT Departments</a:t>
              </a:r>
              <a:br>
                <a:rPr lang="en-US" b="1" dirty="0" smtClean="0"/>
              </a:br>
              <a:r>
                <a:rPr lang="en-US" b="1" dirty="0" smtClean="0"/>
                <a:t>Systems Managers</a:t>
              </a:r>
              <a:endParaRPr lang="en-US" b="1" dirty="0"/>
            </a:p>
          </p:txBody>
        </p:sp>
        <p:sp>
          <p:nvSpPr>
            <p:cNvPr id="42" name="TextBox 48"/>
            <p:cNvSpPr txBox="1">
              <a:spLocks noChangeArrowheads="1"/>
            </p:cNvSpPr>
            <p:nvPr/>
          </p:nvSpPr>
          <p:spPr bwMode="auto">
            <a:xfrm>
              <a:off x="6215074" y="1347104"/>
              <a:ext cx="1900990" cy="581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82296" tIns="41148" rIns="82296" bIns="41148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altLang="ko-KR" b="1" dirty="0" smtClean="0"/>
                <a:t>IT technicians &amp; Engineers</a:t>
              </a:r>
              <a:endParaRPr lang="en-US" b="1" dirty="0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기업 </a:t>
            </a:r>
            <a:r>
              <a:rPr lang="en-US" altLang="ko-KR" dirty="0" smtClean="0"/>
              <a:t>S/W </a:t>
            </a:r>
            <a:r>
              <a:rPr lang="ko-KR" altLang="en-US" dirty="0" smtClean="0"/>
              <a:t>배포 최적화 방안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Acresso Research : </a:t>
            </a:r>
            <a:r>
              <a:rPr lang="en-US" altLang="ko-KR" dirty="0" err="1" smtClean="0"/>
              <a:t>LimEd</a:t>
            </a:r>
            <a:r>
              <a:rPr lang="en-US" altLang="ko-KR" dirty="0" smtClean="0"/>
              <a:t> Users &amp; Budget</a:t>
            </a:r>
            <a:br>
              <a:rPr lang="en-US" altLang="ko-KR" dirty="0" smtClean="0"/>
            </a:br>
            <a:endParaRPr lang="en-US" altLang="ko-KR" dirty="0" smtClean="0"/>
          </a:p>
          <a:p>
            <a:endParaRPr lang="en-US" altLang="ko-KR" dirty="0" smtClean="0"/>
          </a:p>
        </p:txBody>
      </p:sp>
      <p:graphicFrame>
        <p:nvGraphicFramePr>
          <p:cNvPr id="12" name="차트 11"/>
          <p:cNvGraphicFramePr/>
          <p:nvPr/>
        </p:nvGraphicFramePr>
        <p:xfrm>
          <a:off x="714348" y="1500174"/>
          <a:ext cx="740571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428596" y="1071546"/>
            <a:ext cx="8215370" cy="5143536"/>
          </a:xfrm>
          <a:prstGeom prst="roundRect">
            <a:avLst>
              <a:gd name="adj" fmla="val 33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기업 </a:t>
            </a:r>
            <a:r>
              <a:rPr lang="en-US" altLang="ko-KR" dirty="0" smtClean="0"/>
              <a:t>S/W </a:t>
            </a:r>
            <a:r>
              <a:rPr lang="ko-KR" altLang="en-US" dirty="0" smtClean="0"/>
              <a:t>배포를 위한 최적화 솔루션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br>
              <a:rPr lang="en-US" altLang="ko-KR" dirty="0" smtClean="0"/>
            </a:br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42910" y="1554668"/>
            <a:ext cx="828680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lphaLcPeriod"/>
            </a:pPr>
            <a:r>
              <a:rPr lang="en-US" altLang="ko-KR" sz="1700" dirty="0" smtClean="0">
                <a:latin typeface="맑은 고딕" pitchFamily="50" charset="-127"/>
                <a:ea typeface="맑은 고딕" pitchFamily="50" charset="-127"/>
              </a:rPr>
              <a:t>Application Package </a:t>
            </a:r>
            <a:r>
              <a:rPr lang="ko-KR" altLang="en-US" sz="1700" dirty="0" smtClean="0">
                <a:latin typeface="맑은 고딕" pitchFamily="50" charset="-127"/>
                <a:ea typeface="맑은 고딕" pitchFamily="50" charset="-127"/>
              </a:rPr>
              <a:t>최적화 제공 </a:t>
            </a:r>
            <a:r>
              <a:rPr lang="en-US" altLang="ko-KR" sz="1700" dirty="0" smtClean="0">
                <a:latin typeface="맑은 고딕" pitchFamily="50" charset="-127"/>
                <a:ea typeface="맑은 고딕" pitchFamily="50" charset="-127"/>
              </a:rPr>
              <a:t>( </a:t>
            </a:r>
            <a:r>
              <a:rPr lang="ko-KR" altLang="en-US" sz="1700" dirty="0" smtClean="0">
                <a:latin typeface="맑은 고딕" pitchFamily="50" charset="-127"/>
                <a:ea typeface="맑은 고딕" pitchFamily="50" charset="-127"/>
              </a:rPr>
              <a:t>솔루션 및 컨설팅 제작 </a:t>
            </a:r>
            <a:r>
              <a:rPr lang="en-US" altLang="ko-KR" sz="1700" dirty="0" smtClean="0">
                <a:latin typeface="맑은 고딕" pitchFamily="50" charset="-127"/>
                <a:ea typeface="맑은 고딕" pitchFamily="50" charset="-127"/>
              </a:rPr>
              <a:t>)</a:t>
            </a:r>
            <a:br>
              <a:rPr lang="en-US" altLang="ko-KR" sz="1700" dirty="0" smtClean="0"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1700" dirty="0" smtClean="0">
                <a:latin typeface="맑은 고딕" pitchFamily="50" charset="-127"/>
                <a:ea typeface="맑은 고딕" pitchFamily="50" charset="-127"/>
              </a:rPr>
              <a:t>행정 업무 프로그램의 불편한 설치프로그램들을 </a:t>
            </a:r>
            <a:r>
              <a:rPr lang="en-US" altLang="ko-KR" sz="1700" dirty="0" err="1" smtClean="0">
                <a:latin typeface="맑은 고딕" pitchFamily="50" charset="-127"/>
                <a:ea typeface="맑은 고딕" pitchFamily="50" charset="-127"/>
              </a:rPr>
              <a:t>AdminStudio</a:t>
            </a:r>
            <a:r>
              <a:rPr lang="ko-KR" altLang="en-US" sz="1700" dirty="0" smtClean="0">
                <a:latin typeface="맑은 고딕" pitchFamily="50" charset="-127"/>
                <a:ea typeface="맑은 고딕" pitchFamily="50" charset="-127"/>
              </a:rPr>
              <a:t>를 사용</a:t>
            </a:r>
            <a:r>
              <a:rPr lang="en-US" altLang="ko-KR" sz="1700" dirty="0" smtClean="0"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sz="1700" dirty="0" smtClean="0"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1700" dirty="0" smtClean="0">
                <a:latin typeface="맑은 고딕" pitchFamily="50" charset="-127"/>
                <a:ea typeface="맑은 고딕" pitchFamily="50" charset="-127"/>
              </a:rPr>
              <a:t>표준화 설치프로그램 솔루션으로 제작 하여 공급</a:t>
            </a:r>
            <a:r>
              <a:rPr lang="en-US" altLang="ko-KR" sz="1700" dirty="0" smtClean="0"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sz="1700" dirty="0" smtClean="0">
                <a:latin typeface="맑은 고딕" pitchFamily="50" charset="-127"/>
                <a:ea typeface="맑은 고딕" pitchFamily="50" charset="-127"/>
              </a:rPr>
            </a:br>
            <a:r>
              <a:rPr lang="en-US" altLang="ko-KR" sz="1700" dirty="0" smtClean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sz="1700" dirty="0" smtClean="0">
                <a:latin typeface="맑은 고딕" pitchFamily="50" charset="-127"/>
                <a:ea typeface="맑은 고딕" pitchFamily="50" charset="-127"/>
              </a:rPr>
              <a:t>사례 </a:t>
            </a:r>
            <a:r>
              <a:rPr lang="en-US" altLang="ko-KR" sz="1700" dirty="0" smtClean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1700" dirty="0" smtClean="0">
                <a:latin typeface="맑은 고딕" pitchFamily="50" charset="-127"/>
                <a:ea typeface="맑은 고딕" pitchFamily="50" charset="-127"/>
              </a:rPr>
              <a:t>동작구청</a:t>
            </a:r>
            <a:r>
              <a:rPr lang="en-US" altLang="ko-KR" sz="17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700" dirty="0" smtClean="0">
                <a:latin typeface="맑은 고딕" pitchFamily="50" charset="-127"/>
                <a:ea typeface="맑은 고딕" pitchFamily="50" charset="-127"/>
              </a:rPr>
              <a:t>중랑구청</a:t>
            </a:r>
            <a:r>
              <a:rPr lang="en-US" altLang="ko-KR" sz="17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700" dirty="0" smtClean="0">
                <a:latin typeface="맑은 고딕" pitchFamily="50" charset="-127"/>
                <a:ea typeface="맑은 고딕" pitchFamily="50" charset="-127"/>
              </a:rPr>
              <a:t>성동구청</a:t>
            </a:r>
            <a:r>
              <a:rPr lang="en-US" altLang="ko-KR" sz="17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700" dirty="0" smtClean="0">
                <a:latin typeface="맑은 고딕" pitchFamily="50" charset="-127"/>
                <a:ea typeface="맑은 고딕" pitchFamily="50" charset="-127"/>
              </a:rPr>
              <a:t>수원 시청</a:t>
            </a:r>
            <a:r>
              <a:rPr lang="en-US" altLang="ko-KR" sz="17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700" dirty="0" smtClean="0">
                <a:latin typeface="맑은 고딕" pitchFamily="50" charset="-127"/>
                <a:ea typeface="맑은 고딕" pitchFamily="50" charset="-127"/>
              </a:rPr>
              <a:t>노원 구청 외</a:t>
            </a:r>
            <a:r>
              <a:rPr lang="en-US" altLang="ko-KR" sz="1700" dirty="0" smtClean="0">
                <a:latin typeface="맑은 고딕" pitchFamily="50" charset="-127"/>
                <a:ea typeface="맑은 고딕" pitchFamily="50" charset="-127"/>
              </a:rPr>
              <a:t> 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eriod"/>
            </a:pPr>
            <a:endParaRPr lang="en-US" altLang="ko-KR" sz="1700" dirty="0" smtClean="0"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lphaLcPeriod"/>
            </a:pPr>
            <a:r>
              <a:rPr lang="ko-KR" altLang="en-US" sz="1700" dirty="0" smtClean="0">
                <a:latin typeface="맑은 고딕" pitchFamily="50" charset="-127"/>
                <a:ea typeface="맑은 고딕" pitchFamily="50" charset="-127"/>
              </a:rPr>
              <a:t>기업 고객 제안 및 컨설팅</a:t>
            </a:r>
            <a:r>
              <a:rPr lang="en-US" altLang="ko-KR" sz="1700" dirty="0" smtClean="0"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sz="1700" dirty="0" smtClean="0"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1700" dirty="0" smtClean="0">
                <a:latin typeface="맑은 고딕" pitchFamily="50" charset="-127"/>
                <a:ea typeface="맑은 고딕" pitchFamily="50" charset="-127"/>
              </a:rPr>
              <a:t>제품 공급 후 교육 또는 </a:t>
            </a:r>
            <a:r>
              <a:rPr lang="en-US" altLang="ko-KR" sz="1700" dirty="0" smtClean="0">
                <a:latin typeface="맑은 고딕" pitchFamily="50" charset="-127"/>
                <a:ea typeface="맑은 고딕" pitchFamily="50" charset="-127"/>
              </a:rPr>
              <a:t>BMT</a:t>
            </a:r>
            <a:r>
              <a:rPr lang="ko-KR" altLang="en-US" sz="1700" dirty="0" smtClean="0">
                <a:latin typeface="맑은 고딕" pitchFamily="50" charset="-127"/>
                <a:ea typeface="맑은 고딕" pitchFamily="50" charset="-127"/>
              </a:rPr>
              <a:t>를 통한 제안</a:t>
            </a:r>
            <a:endParaRPr lang="en-US" altLang="ko-KR" sz="170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700" dirty="0" smtClean="0">
                <a:latin typeface="맑은 고딕" pitchFamily="50" charset="-127"/>
                <a:ea typeface="맑은 고딕" pitchFamily="50" charset="-127"/>
              </a:rPr>
              <a:t>     - </a:t>
            </a:r>
            <a:r>
              <a:rPr lang="ko-KR" altLang="en-US" sz="1700" dirty="0" smtClean="0">
                <a:latin typeface="맑은 고딕" pitchFamily="50" charset="-127"/>
                <a:ea typeface="맑은 고딕" pitchFamily="50" charset="-127"/>
              </a:rPr>
              <a:t>사례 </a:t>
            </a:r>
            <a:r>
              <a:rPr lang="en-US" altLang="ko-KR" sz="1700" dirty="0" smtClean="0">
                <a:latin typeface="맑은 고딕" pitchFamily="50" charset="-127"/>
                <a:ea typeface="맑은 고딕" pitchFamily="50" charset="-127"/>
              </a:rPr>
              <a:t>:  </a:t>
            </a:r>
            <a:r>
              <a:rPr lang="ko-KR" altLang="en-US" sz="1700" dirty="0" smtClean="0">
                <a:latin typeface="맑은 고딕" pitchFamily="50" charset="-127"/>
                <a:ea typeface="맑은 고딕" pitchFamily="50" charset="-127"/>
              </a:rPr>
              <a:t>현대중공업 특수선 사업부</a:t>
            </a:r>
            <a:r>
              <a:rPr lang="en-US" altLang="ko-KR" sz="17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700" dirty="0" smtClean="0">
                <a:latin typeface="맑은 고딕" pitchFamily="50" charset="-127"/>
                <a:ea typeface="맑은 고딕" pitchFamily="50" charset="-127"/>
              </a:rPr>
              <a:t>삼성전자 </a:t>
            </a:r>
            <a:r>
              <a:rPr lang="en-US" altLang="ko-KR" sz="1700" dirty="0" smtClean="0">
                <a:latin typeface="맑은 고딕" pitchFamily="50" charset="-127"/>
                <a:ea typeface="맑은 고딕" pitchFamily="50" charset="-127"/>
              </a:rPr>
              <a:t>LCD, </a:t>
            </a:r>
            <a:r>
              <a:rPr lang="ko-KR" altLang="en-US" sz="1700" dirty="0" smtClean="0">
                <a:latin typeface="맑은 고딕" pitchFamily="50" charset="-127"/>
                <a:ea typeface="맑은 고딕" pitchFamily="50" charset="-127"/>
              </a:rPr>
              <a:t>주성엔지니어링</a:t>
            </a:r>
            <a:endParaRPr lang="en-US" altLang="ko-KR" sz="1700" dirty="0" smtClean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428596" y="1071546"/>
            <a:ext cx="8215370" cy="5143536"/>
          </a:xfrm>
          <a:prstGeom prst="roundRect">
            <a:avLst>
              <a:gd name="adj" fmla="val 33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기업 </a:t>
            </a:r>
            <a:r>
              <a:rPr lang="en-US" altLang="ko-KR" dirty="0" smtClean="0"/>
              <a:t>S/W </a:t>
            </a:r>
            <a:r>
              <a:rPr lang="ko-KR" altLang="en-US" dirty="0" smtClean="0"/>
              <a:t>배포를 위한 최적화 솔루션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Customer </a:t>
            </a:r>
            <a:br>
              <a:rPr lang="en-US" altLang="ko-KR" dirty="0" smtClean="0"/>
            </a:br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42910" y="1285860"/>
            <a:ext cx="7858180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1" hangingPunct="1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굴림" charset="-127"/>
                <a:cs typeface="+mn-cs"/>
              </a:rPr>
              <a:t>“  </a:t>
            </a:r>
            <a:r>
              <a:rPr kumimoji="0" lang="ko-KR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굴림" charset="-127"/>
                <a:cs typeface="+mn-cs"/>
              </a:rPr>
              <a:t>구청의 사용자들과 전산담당자들이 항상 어렵고 불편하게 느끼던 행정프로그램을 시원스럽게 해결해주는 솔루션이었습니다</a:t>
            </a:r>
            <a:r>
              <a:rPr kumimoji="0" lang="en-US" altLang="ko-K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굴림" charset="-127"/>
                <a:cs typeface="+mn-cs"/>
              </a:rPr>
              <a:t>. </a:t>
            </a:r>
          </a:p>
          <a:p>
            <a:pPr marL="0" marR="0" lvl="0" indent="0" algn="l" defTabSz="914400" rtl="0" eaLnBrk="1" fontAlgn="base" latinLnBrk="1" hangingPunct="1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굴림" charset="-127"/>
                <a:cs typeface="+mn-cs"/>
              </a:rPr>
              <a:t>  사용자들은 프로그램의 오류 없이 어느 누구의 도움도 받지 않고 클릭 한번으로 쉽고 간편하게 행정프로그램을 설치 할 수 있었으며 전산 담당자인 저희들의 설치 지원</a:t>
            </a:r>
            <a:r>
              <a:rPr kumimoji="0" lang="en-US" altLang="ko-K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굴림" charset="-127"/>
                <a:cs typeface="+mn-cs"/>
              </a:rPr>
              <a:t>( </a:t>
            </a:r>
            <a:r>
              <a:rPr kumimoji="0" lang="ko-KR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굴림" charset="-127"/>
                <a:cs typeface="+mn-cs"/>
              </a:rPr>
              <a:t>전화통화</a:t>
            </a:r>
            <a:r>
              <a:rPr kumimoji="0" lang="en-US" altLang="ko-K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굴림" charset="-127"/>
                <a:cs typeface="+mn-cs"/>
              </a:rPr>
              <a:t>, </a:t>
            </a:r>
            <a:r>
              <a:rPr kumimoji="0" lang="ko-KR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굴림" charset="-127"/>
                <a:cs typeface="+mn-cs"/>
              </a:rPr>
              <a:t>원격지원</a:t>
            </a:r>
            <a:r>
              <a:rPr kumimoji="0" lang="en-US" altLang="ko-K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굴림" charset="-127"/>
                <a:cs typeface="+mn-cs"/>
              </a:rPr>
              <a:t>,</a:t>
            </a:r>
            <a:r>
              <a:rPr kumimoji="0" lang="ko-KR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굴림" charset="-127"/>
                <a:cs typeface="+mn-cs"/>
              </a:rPr>
              <a:t>방문설치</a:t>
            </a:r>
            <a:r>
              <a:rPr kumimoji="0" lang="en-US" altLang="ko-K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굴림" charset="-127"/>
                <a:cs typeface="+mn-cs"/>
              </a:rPr>
              <a:t>) </a:t>
            </a:r>
            <a:r>
              <a:rPr kumimoji="0" lang="ko-KR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굴림" charset="-127"/>
                <a:cs typeface="+mn-cs"/>
              </a:rPr>
              <a:t>으로 인한 비효율적인 시간낭비를 획기적으로 줄여서 업무의 효율성이 크게 증대 되었습니다</a:t>
            </a:r>
            <a:r>
              <a:rPr kumimoji="0" lang="en-US" altLang="ko-K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굴림" charset="-127"/>
                <a:cs typeface="+mn-cs"/>
              </a:rPr>
              <a:t>.” </a:t>
            </a:r>
            <a:br>
              <a:rPr kumimoji="0" lang="en-US" altLang="ko-K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굴림" charset="-127"/>
                <a:cs typeface="+mn-cs"/>
              </a:rPr>
            </a:br>
            <a:endParaRPr kumimoji="0" lang="en-US" altLang="ko-KR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굴림" charset="-127"/>
              <a:cs typeface="+mn-cs"/>
            </a:endParaRPr>
          </a:p>
          <a:p>
            <a:pPr marL="0" marR="0" lvl="0" indent="0" algn="r" defTabSz="914400" rtl="0" eaLnBrk="1" fontAlgn="base" latinLnBrk="1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굴림" charset="-127"/>
                <a:cs typeface="+mn-cs"/>
              </a:rPr>
              <a:t>                                                                           OO</a:t>
            </a:r>
            <a:r>
              <a:rPr kumimoji="0" lang="ko-KR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굴림" charset="-127"/>
                <a:cs typeface="+mn-cs"/>
              </a:rPr>
              <a:t>구청</a:t>
            </a:r>
          </a:p>
          <a:p>
            <a:pPr marL="0" marR="0" lvl="0" indent="0" algn="r" defTabSz="914400" rtl="0" eaLnBrk="1" fontAlgn="base" latinLnBrk="1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굴림" charset="-127"/>
                <a:cs typeface="+mn-cs"/>
              </a:rPr>
              <a:t>                                                                      전산담당자 </a:t>
            </a:r>
            <a:endParaRPr kumimoji="0" lang="ko-KR" altLang="en-US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굴림" charset="-127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기업 </a:t>
            </a:r>
            <a:r>
              <a:rPr lang="en-US" altLang="ko-KR" dirty="0" smtClean="0"/>
              <a:t>S/W </a:t>
            </a:r>
            <a:r>
              <a:rPr lang="ko-KR" altLang="en-US" dirty="0" smtClean="0"/>
              <a:t>배포를 위한 최적화 솔루션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42844" y="1928802"/>
            <a:ext cx="8572560" cy="1928826"/>
          </a:xfrm>
        </p:spPr>
        <p:txBody>
          <a:bodyPr/>
          <a:lstStyle/>
          <a:p>
            <a:pPr algn="ctr"/>
            <a:r>
              <a:rPr lang="en-US" altLang="ko-KR" sz="5200" dirty="0" smtClean="0">
                <a:latin typeface="+mn-lt"/>
              </a:rPr>
              <a:t>Q&amp;A</a:t>
            </a:r>
          </a:p>
        </p:txBody>
      </p:sp>
      <p:sp>
        <p:nvSpPr>
          <p:cNvPr id="4" name="내용 개체 틀 2"/>
          <p:cNvSpPr txBox="1">
            <a:spLocks/>
          </p:cNvSpPr>
          <p:nvPr/>
        </p:nvSpPr>
        <p:spPr bwMode="auto">
          <a:xfrm>
            <a:off x="285720" y="4643446"/>
            <a:ext cx="857256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ctr" defTabSz="914400" rtl="0" eaLnBrk="1" fontAlgn="base" latinLnBrk="1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None/>
              <a:tabLst/>
              <a:defRPr/>
            </a:pPr>
            <a:r>
              <a:rPr lang="ko-KR" altLang="en-US" sz="1600" b="1" dirty="0" smtClean="0">
                <a:ea typeface="+mj-ea"/>
              </a:rPr>
              <a:t>송 범 석</a:t>
            </a:r>
            <a:endParaRPr lang="en-US" altLang="ko-KR" sz="1600" b="1" dirty="0" smtClean="0">
              <a:ea typeface="+mj-e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기업 </a:t>
            </a:r>
            <a:r>
              <a:rPr lang="en-US" altLang="ko-KR" dirty="0" smtClean="0"/>
              <a:t>S/W </a:t>
            </a:r>
            <a:r>
              <a:rPr lang="ko-KR" altLang="en-US" dirty="0" smtClean="0"/>
              <a:t>배포를 위한 최적화 솔루션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Agenda</a:t>
            </a:r>
          </a:p>
          <a:p>
            <a:endParaRPr lang="en-US" altLang="ko-KR" sz="1050" dirty="0" smtClean="0"/>
          </a:p>
          <a:p>
            <a:pPr marL="609600" indent="-609600">
              <a:lnSpc>
                <a:spcPct val="200000"/>
              </a:lnSpc>
              <a:buFont typeface="+mj-lt"/>
              <a:buAutoNum type="arabicPeriod"/>
            </a:pPr>
            <a:r>
              <a:rPr kumimoji="1" lang="en-US" altLang="ko-KR" b="0" dirty="0" smtClean="0">
                <a:ea typeface="굴림" charset="-127"/>
              </a:rPr>
              <a:t>Acresso Products Overview</a:t>
            </a:r>
          </a:p>
          <a:p>
            <a:pPr marL="609600" indent="-609600">
              <a:lnSpc>
                <a:spcPct val="200000"/>
              </a:lnSpc>
              <a:buFont typeface="+mj-lt"/>
              <a:buAutoNum type="arabicPeriod"/>
            </a:pPr>
            <a:r>
              <a:rPr kumimoji="1" lang="en-US" altLang="ko-KR" b="0" dirty="0" err="1" smtClean="0">
                <a:ea typeface="굴림" charset="-127"/>
              </a:rPr>
              <a:t>AdminStudio</a:t>
            </a:r>
            <a:r>
              <a:rPr kumimoji="1" lang="en-US" altLang="ko-KR" b="0" dirty="0" smtClean="0">
                <a:ea typeface="굴림" charset="-127"/>
              </a:rPr>
              <a:t> Overview</a:t>
            </a:r>
          </a:p>
          <a:p>
            <a:pPr marL="609600" indent="-609600">
              <a:lnSpc>
                <a:spcPct val="200000"/>
              </a:lnSpc>
              <a:buFont typeface="+mj-lt"/>
              <a:buAutoNum type="arabicPeriod"/>
            </a:pPr>
            <a:r>
              <a:rPr kumimoji="1" lang="en-US" altLang="ko-KR" b="0" dirty="0" smtClean="0">
                <a:ea typeface="굴림" charset="-127"/>
              </a:rPr>
              <a:t>Cost of Ownership </a:t>
            </a:r>
            <a:r>
              <a:rPr kumimoji="1" lang="ko-KR" altLang="en-US" b="0" dirty="0" smtClean="0">
                <a:ea typeface="굴림" charset="-127"/>
              </a:rPr>
              <a:t>요인</a:t>
            </a:r>
            <a:endParaRPr kumimoji="1" lang="en-US" altLang="ko-KR" b="0" dirty="0" smtClean="0">
              <a:ea typeface="굴림" charset="-127"/>
            </a:endParaRPr>
          </a:p>
          <a:p>
            <a:pPr marL="609600" indent="-609600">
              <a:lnSpc>
                <a:spcPct val="200000"/>
              </a:lnSpc>
              <a:buFont typeface="+mj-lt"/>
              <a:buAutoNum type="arabicPeriod"/>
            </a:pPr>
            <a:r>
              <a:rPr kumimoji="1" lang="en-US" altLang="ko-KR" b="0" dirty="0" smtClean="0">
                <a:ea typeface="굴림" charset="-127"/>
              </a:rPr>
              <a:t>Needs &amp; Issue</a:t>
            </a:r>
          </a:p>
          <a:p>
            <a:pPr marL="609600" indent="-609600">
              <a:lnSpc>
                <a:spcPct val="200000"/>
              </a:lnSpc>
              <a:buFont typeface="+mj-lt"/>
              <a:buAutoNum type="arabicPeriod"/>
            </a:pPr>
            <a:r>
              <a:rPr kumimoji="1" lang="en-US" altLang="ko-KR" b="0" dirty="0" smtClean="0">
                <a:ea typeface="굴림" charset="-127"/>
              </a:rPr>
              <a:t>Software Management System</a:t>
            </a:r>
          </a:p>
          <a:p>
            <a:pPr marL="609600" indent="-609600">
              <a:lnSpc>
                <a:spcPct val="200000"/>
              </a:lnSpc>
              <a:buFont typeface="+mj-lt"/>
              <a:buAutoNum type="arabicPeriod"/>
            </a:pPr>
            <a:r>
              <a:rPr kumimoji="1" lang="en-US" altLang="ko-KR" b="0" dirty="0" smtClean="0">
                <a:ea typeface="굴림" charset="-127"/>
              </a:rPr>
              <a:t>Software Lifecycle Management</a:t>
            </a:r>
            <a:endParaRPr kumimoji="1" lang="ko-KR" altLang="en-US" b="0" dirty="0" smtClean="0">
              <a:ea typeface="굴림" charset="-127"/>
            </a:endParaRPr>
          </a:p>
          <a:p>
            <a:pPr marL="609600" indent="-609600">
              <a:lnSpc>
                <a:spcPct val="200000"/>
              </a:lnSpc>
              <a:buFont typeface="+mj-lt"/>
              <a:buAutoNum type="arabicPeriod"/>
            </a:pPr>
            <a:r>
              <a:rPr kumimoji="1" lang="en-US" altLang="ko-KR" b="0" dirty="0" smtClean="0">
                <a:ea typeface="굴림" charset="-127"/>
              </a:rPr>
              <a:t>Application </a:t>
            </a:r>
            <a:r>
              <a:rPr kumimoji="1" lang="ko-KR" altLang="en-US" b="0" dirty="0" smtClean="0">
                <a:ea typeface="굴림" charset="-127"/>
              </a:rPr>
              <a:t>관리의 현재</a:t>
            </a:r>
            <a:endParaRPr kumimoji="1" lang="en-US" altLang="ko-KR" b="0" dirty="0" smtClean="0">
              <a:ea typeface="굴림" charset="-127"/>
            </a:endParaRPr>
          </a:p>
          <a:p>
            <a:pPr marL="609600" indent="-609600">
              <a:lnSpc>
                <a:spcPct val="200000"/>
              </a:lnSpc>
              <a:buFont typeface="+mj-lt"/>
              <a:buAutoNum type="arabicPeriod"/>
            </a:pPr>
            <a:r>
              <a:rPr kumimoji="1" lang="en-US" altLang="ko-KR" b="0" dirty="0" smtClean="0">
                <a:ea typeface="굴림" charset="-127"/>
              </a:rPr>
              <a:t>Application </a:t>
            </a:r>
            <a:r>
              <a:rPr kumimoji="1" lang="ko-KR" altLang="en-US" b="0" dirty="0" smtClean="0">
                <a:ea typeface="굴림" charset="-127"/>
              </a:rPr>
              <a:t>관리의 최적화</a:t>
            </a:r>
            <a:endParaRPr kumimoji="1" lang="en-US" altLang="ko-KR" b="0" dirty="0" smtClean="0">
              <a:ea typeface="굴림" charset="-127"/>
            </a:endParaRPr>
          </a:p>
          <a:p>
            <a:pPr marL="609600" indent="-609600">
              <a:lnSpc>
                <a:spcPct val="200000"/>
              </a:lnSpc>
              <a:buFont typeface="+mj-lt"/>
              <a:buAutoNum type="arabicPeriod"/>
            </a:pPr>
            <a:r>
              <a:rPr kumimoji="1" lang="en-US" altLang="ko-KR" b="0" dirty="0" smtClean="0">
                <a:ea typeface="굴림" charset="-127"/>
              </a:rPr>
              <a:t>Who / Why / Benefit ?</a:t>
            </a:r>
          </a:p>
          <a:p>
            <a:pPr marL="609600" indent="-609600">
              <a:lnSpc>
                <a:spcPct val="200000"/>
              </a:lnSpc>
              <a:buFont typeface="+mj-lt"/>
              <a:buAutoNum type="arabicPeriod"/>
            </a:pPr>
            <a:r>
              <a:rPr kumimoji="1" lang="en-US" altLang="ko-KR" b="0" dirty="0" smtClean="0">
                <a:ea typeface="굴림" charset="-127"/>
              </a:rPr>
              <a:t>Reference</a:t>
            </a:r>
            <a:endParaRPr lang="en-US" altLang="ko-KR" dirty="0" smtClean="0"/>
          </a:p>
          <a:p>
            <a:pPr lvl="1">
              <a:buAutoNum type="alphaUcPeriod"/>
            </a:pPr>
            <a:endParaRPr lang="en-US" altLang="ko-KR" dirty="0" smtClean="0"/>
          </a:p>
          <a:p>
            <a:pPr lvl="1">
              <a:buAutoNum type="alphaUcPeriod"/>
            </a:pPr>
            <a:endParaRPr lang="en-US" altLang="ko-KR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모서리가 둥근 직사각형 67"/>
          <p:cNvSpPr/>
          <p:nvPr/>
        </p:nvSpPr>
        <p:spPr>
          <a:xfrm>
            <a:off x="285720" y="3764417"/>
            <a:ext cx="8643998" cy="2679925"/>
          </a:xfrm>
          <a:prstGeom prst="roundRect">
            <a:avLst>
              <a:gd name="adj" fmla="val 206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altLang="ko-KR" sz="1200" b="1" dirty="0" smtClean="0"/>
              <a:t>Products for Enterprises</a:t>
            </a:r>
            <a:endParaRPr lang="ko-KR" altLang="en-US" sz="1200" b="1" dirty="0"/>
          </a:p>
        </p:txBody>
      </p:sp>
      <p:sp>
        <p:nvSpPr>
          <p:cNvPr id="67" name="모서리가 둥근 직사각형 66"/>
          <p:cNvSpPr/>
          <p:nvPr/>
        </p:nvSpPr>
        <p:spPr>
          <a:xfrm>
            <a:off x="285720" y="857232"/>
            <a:ext cx="8643998" cy="2786082"/>
          </a:xfrm>
          <a:prstGeom prst="roundRect">
            <a:avLst>
              <a:gd name="adj" fmla="val 2065"/>
            </a:avLst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altLang="ko-KR" sz="1200" b="1" dirty="0" smtClean="0"/>
              <a:t>Products for Software Developer</a:t>
            </a:r>
            <a:endParaRPr lang="ko-KR" altLang="en-US" sz="1200" b="1" dirty="0"/>
          </a:p>
        </p:txBody>
      </p:sp>
      <p:sp>
        <p:nvSpPr>
          <p:cNvPr id="18" name="직사각형 17"/>
          <p:cNvSpPr/>
          <p:nvPr/>
        </p:nvSpPr>
        <p:spPr>
          <a:xfrm>
            <a:off x="142844" y="785794"/>
            <a:ext cx="9001156" cy="5786478"/>
          </a:xfrm>
          <a:prstGeom prst="rect">
            <a:avLst/>
          </a:prstGeom>
          <a:solidFill>
            <a:srgbClr val="FFFFFF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기업 </a:t>
            </a:r>
            <a:r>
              <a:rPr lang="en-US" altLang="ko-KR" dirty="0" smtClean="0"/>
              <a:t>S/W </a:t>
            </a:r>
            <a:r>
              <a:rPr lang="ko-KR" altLang="en-US" dirty="0" smtClean="0"/>
              <a:t>배포를 위한 최적화 솔루션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285720" y="428604"/>
            <a:ext cx="8572560" cy="571504"/>
          </a:xfrm>
        </p:spPr>
        <p:txBody>
          <a:bodyPr/>
          <a:lstStyle/>
          <a:p>
            <a:r>
              <a:rPr lang="en-US" altLang="ko-KR" dirty="0" smtClean="0"/>
              <a:t>Acresso Products Overview</a:t>
            </a:r>
            <a:endParaRPr lang="ko-KR" altLang="en-US" dirty="0"/>
          </a:p>
        </p:txBody>
      </p:sp>
      <p:sp>
        <p:nvSpPr>
          <p:cNvPr id="8" name="모서리가 둥근 직사각형 7"/>
          <p:cNvSpPr/>
          <p:nvPr/>
        </p:nvSpPr>
        <p:spPr>
          <a:xfrm>
            <a:off x="2071670" y="1142984"/>
            <a:ext cx="6660000" cy="720000"/>
          </a:xfrm>
          <a:prstGeom prst="roundRect">
            <a:avLst>
              <a:gd name="adj" fmla="val 572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altLang="ko-KR" sz="1500" b="1" dirty="0" err="1" smtClean="0"/>
              <a:t>InstallShield</a:t>
            </a:r>
            <a:r>
              <a:rPr lang="en-US" altLang="ko-KR" sz="1500" b="1" dirty="0" smtClean="0"/>
              <a:t> </a:t>
            </a:r>
            <a:r>
              <a:rPr lang="en-US" altLang="ko-KR" sz="1500" b="1" dirty="0" smtClean="0"/>
              <a:t>2010</a:t>
            </a:r>
            <a:endParaRPr lang="en-US" altLang="ko-KR" sz="1500" b="1" dirty="0" smtClean="0"/>
          </a:p>
          <a:p>
            <a:r>
              <a:rPr lang="en-US" altLang="ko-KR" sz="1100" dirty="0" smtClean="0"/>
              <a:t/>
            </a:r>
            <a:br>
              <a:rPr lang="en-US" altLang="ko-KR" sz="1100" dirty="0" smtClean="0"/>
            </a:br>
            <a:r>
              <a:rPr lang="ko-KR" altLang="en-US" sz="1100" dirty="0" smtClean="0"/>
              <a:t>전세계 </a:t>
            </a:r>
            <a:r>
              <a:rPr lang="en-US" altLang="ko-KR" sz="1100" dirty="0" smtClean="0"/>
              <a:t>Microsoft Windows</a:t>
            </a:r>
            <a:r>
              <a:rPr lang="ko-KR" altLang="en-US" sz="1100" dirty="0" smtClean="0"/>
              <a:t>에 소프트웨어를 설치하기위한 방법</a:t>
            </a:r>
            <a:endParaRPr lang="ko-KR" altLang="en-US" sz="1100" dirty="0"/>
          </a:p>
        </p:txBody>
      </p:sp>
      <p:sp>
        <p:nvSpPr>
          <p:cNvPr id="52" name="모서리가 둥근 직사각형 51"/>
          <p:cNvSpPr/>
          <p:nvPr/>
        </p:nvSpPr>
        <p:spPr>
          <a:xfrm>
            <a:off x="2071670" y="2004769"/>
            <a:ext cx="6660000" cy="720000"/>
          </a:xfrm>
          <a:prstGeom prst="roundRect">
            <a:avLst>
              <a:gd name="adj" fmla="val 572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altLang="ko-KR" sz="1500" b="1" dirty="0" err="1" smtClean="0"/>
              <a:t>InstallAnywhere</a:t>
            </a:r>
            <a:r>
              <a:rPr lang="en-US" altLang="ko-KR" sz="1500" b="1" dirty="0" smtClean="0"/>
              <a:t> 2009</a:t>
            </a:r>
          </a:p>
          <a:p>
            <a:r>
              <a:rPr lang="en-US" altLang="ko-KR" sz="1100" dirty="0" smtClean="0"/>
              <a:t/>
            </a:r>
            <a:br>
              <a:rPr lang="en-US" altLang="ko-KR" sz="1100" dirty="0" smtClean="0"/>
            </a:br>
            <a:r>
              <a:rPr lang="ko-KR" altLang="en-US" sz="1100" dirty="0" smtClean="0"/>
              <a:t>단일 설치 프로젝트로 다중 플랫폼용 설치 소프트웨어를 한번에 제작</a:t>
            </a:r>
            <a:endParaRPr lang="ko-KR" altLang="en-US" sz="1100" dirty="0"/>
          </a:p>
        </p:txBody>
      </p:sp>
      <p:pic>
        <p:nvPicPr>
          <p:cNvPr id="1042" name="Picture 18" descr="C:\Users\bssong\Desktop\icon_Installshiel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12974" y="1279738"/>
            <a:ext cx="648000" cy="640800"/>
          </a:xfrm>
          <a:prstGeom prst="rect">
            <a:avLst/>
          </a:prstGeom>
          <a:noFill/>
        </p:spPr>
      </p:pic>
      <p:sp>
        <p:nvSpPr>
          <p:cNvPr id="59" name="모서리가 둥근 직사각형 58"/>
          <p:cNvSpPr/>
          <p:nvPr/>
        </p:nvSpPr>
        <p:spPr>
          <a:xfrm>
            <a:off x="2071670" y="4035542"/>
            <a:ext cx="6660000" cy="720000"/>
          </a:xfrm>
          <a:prstGeom prst="roundRect">
            <a:avLst>
              <a:gd name="adj" fmla="val 572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altLang="ko-KR" sz="1500" b="1" dirty="0" smtClean="0"/>
              <a:t>AdminStudio 9</a:t>
            </a:r>
          </a:p>
          <a:p>
            <a:r>
              <a:rPr lang="en-US" altLang="ko-KR" sz="1100" dirty="0" smtClean="0"/>
              <a:t/>
            </a:r>
            <a:br>
              <a:rPr lang="en-US" altLang="ko-KR" sz="1100" dirty="0" smtClean="0"/>
            </a:br>
            <a:r>
              <a:rPr lang="en-US" altLang="ko-KR" sz="1100" dirty="0" smtClean="0"/>
              <a:t>IT</a:t>
            </a:r>
            <a:r>
              <a:rPr lang="ko-KR" altLang="en-US" sz="1100" dirty="0" smtClean="0"/>
              <a:t>기업의 배포를 위한 신뢰할 수 있는 </a:t>
            </a:r>
            <a:r>
              <a:rPr lang="en-US" altLang="ko-KR" sz="1100" dirty="0" smtClean="0"/>
              <a:t>MSI </a:t>
            </a:r>
            <a:r>
              <a:rPr lang="ko-KR" altLang="en-US" sz="1100" dirty="0" smtClean="0"/>
              <a:t>및 가상 소프트웨어 패키지 준비를 위한 방법</a:t>
            </a:r>
            <a:endParaRPr lang="ko-KR" altLang="en-US" sz="1100" dirty="0"/>
          </a:p>
        </p:txBody>
      </p:sp>
      <p:sp>
        <p:nvSpPr>
          <p:cNvPr id="60" name="모서리가 둥근 직사각형 59"/>
          <p:cNvSpPr/>
          <p:nvPr/>
        </p:nvSpPr>
        <p:spPr>
          <a:xfrm>
            <a:off x="2071670" y="4832246"/>
            <a:ext cx="6660000" cy="720000"/>
          </a:xfrm>
          <a:prstGeom prst="roundRect">
            <a:avLst>
              <a:gd name="adj" fmla="val 572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altLang="ko-KR" sz="1500" b="1" dirty="0" smtClean="0"/>
              <a:t>Workflow Manager </a:t>
            </a:r>
          </a:p>
          <a:p>
            <a:r>
              <a:rPr lang="en-US" altLang="ko-KR" sz="1100" dirty="0" smtClean="0"/>
              <a:t/>
            </a:r>
            <a:br>
              <a:rPr lang="en-US" altLang="ko-KR" sz="1100" dirty="0" smtClean="0"/>
            </a:br>
            <a:r>
              <a:rPr lang="ko-KR" altLang="en-US" sz="1100" dirty="0" smtClean="0"/>
              <a:t>소프트웨어 </a:t>
            </a:r>
            <a:r>
              <a:rPr lang="ko-KR" altLang="en-US" sz="1100" dirty="0" err="1" smtClean="0"/>
              <a:t>패키징</a:t>
            </a:r>
            <a:r>
              <a:rPr lang="en-US" altLang="ko-KR" sz="1100" dirty="0" smtClean="0"/>
              <a:t>, Windows Vista </a:t>
            </a:r>
            <a:r>
              <a:rPr lang="ko-KR" altLang="en-US" sz="1100" dirty="0" err="1" smtClean="0"/>
              <a:t>마이그레이션</a:t>
            </a:r>
            <a:r>
              <a:rPr lang="ko-KR" altLang="en-US" sz="1100" dirty="0" smtClean="0"/>
              <a:t> 및 가상화를 처음부터 끝까지 관리</a:t>
            </a:r>
            <a:endParaRPr lang="ko-KR" altLang="en-US" sz="1100" dirty="0"/>
          </a:p>
        </p:txBody>
      </p:sp>
      <p:pic>
        <p:nvPicPr>
          <p:cNvPr id="1046" name="Picture 22" descr="C:\Users\bssong\Desktop\icon_AdminStudi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12974" y="4179773"/>
            <a:ext cx="648000" cy="640800"/>
          </a:xfrm>
          <a:prstGeom prst="rect">
            <a:avLst/>
          </a:prstGeom>
          <a:noFill/>
        </p:spPr>
      </p:pic>
      <p:pic>
        <p:nvPicPr>
          <p:cNvPr id="1047" name="Picture 23" descr="C:\Users\bssong\Desktop\icon_InstallAnywher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12974" y="2145258"/>
            <a:ext cx="648000" cy="640800"/>
          </a:xfrm>
          <a:prstGeom prst="rect">
            <a:avLst/>
          </a:prstGeom>
          <a:noFill/>
        </p:spPr>
      </p:pic>
      <p:sp>
        <p:nvSpPr>
          <p:cNvPr id="63" name="모서리가 둥근 직사각형 62"/>
          <p:cNvSpPr/>
          <p:nvPr/>
        </p:nvSpPr>
        <p:spPr>
          <a:xfrm>
            <a:off x="2071670" y="5628950"/>
            <a:ext cx="6660000" cy="720000"/>
          </a:xfrm>
          <a:prstGeom prst="roundRect">
            <a:avLst>
              <a:gd name="adj" fmla="val 572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altLang="ko-KR" sz="1500" b="1" dirty="0" smtClean="0"/>
              <a:t>FLEXnet Manager</a:t>
            </a:r>
          </a:p>
          <a:p>
            <a:r>
              <a:rPr lang="en-US" altLang="ko-KR" sz="1100" dirty="0" smtClean="0"/>
              <a:t/>
            </a:r>
            <a:br>
              <a:rPr lang="en-US" altLang="ko-KR" sz="1100" dirty="0" smtClean="0"/>
            </a:br>
            <a:r>
              <a:rPr lang="ko-KR" altLang="en-US" sz="1100" dirty="0" smtClean="0"/>
              <a:t>중앙에서 라이선스 관리 및 사용량을 추적하여 소프트웨어 가격과 라이선스 유지 비용 절감</a:t>
            </a:r>
            <a:endParaRPr lang="ko-KR" altLang="en-US" sz="1100" dirty="0"/>
          </a:p>
        </p:txBody>
      </p:sp>
      <p:pic>
        <p:nvPicPr>
          <p:cNvPr id="1045" name="Picture 21" descr="C:\Users\bssong\Desktop\icon_WorkflowManager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12974" y="4975122"/>
            <a:ext cx="648000" cy="640800"/>
          </a:xfrm>
          <a:prstGeom prst="rect">
            <a:avLst/>
          </a:prstGeom>
          <a:noFill/>
        </p:spPr>
      </p:pic>
      <p:sp>
        <p:nvSpPr>
          <p:cNvPr id="65" name="모서리가 둥근 직사각형 64"/>
          <p:cNvSpPr/>
          <p:nvPr/>
        </p:nvSpPr>
        <p:spPr>
          <a:xfrm>
            <a:off x="2071670" y="2818716"/>
            <a:ext cx="6660000" cy="720000"/>
          </a:xfrm>
          <a:prstGeom prst="roundRect">
            <a:avLst>
              <a:gd name="adj" fmla="val 572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altLang="ko-KR" sz="1500" b="1" dirty="0" smtClean="0"/>
              <a:t>FLEXnet Connect</a:t>
            </a:r>
          </a:p>
          <a:p>
            <a:r>
              <a:rPr lang="en-US" altLang="ko-KR" sz="1100" dirty="0" smtClean="0"/>
              <a:t/>
            </a:r>
            <a:br>
              <a:rPr lang="en-US" altLang="ko-KR" sz="1100" dirty="0" smtClean="0"/>
            </a:br>
            <a:r>
              <a:rPr lang="ko-KR" altLang="en-US" sz="1100" dirty="0" smtClean="0"/>
              <a:t>소프트웨어의 사용자와 직접 연결하여보다 가치 있는 고객 관계 구축</a:t>
            </a:r>
            <a:endParaRPr lang="ko-KR" altLang="en-US" sz="1100" dirty="0"/>
          </a:p>
        </p:txBody>
      </p:sp>
      <p:pic>
        <p:nvPicPr>
          <p:cNvPr id="1041" name="Picture 17" descr="C:\Users\bssong\Desktop\icon_FLEXnetManager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12974" y="5773181"/>
            <a:ext cx="648000" cy="640800"/>
          </a:xfrm>
          <a:prstGeom prst="rect">
            <a:avLst/>
          </a:prstGeom>
          <a:noFill/>
        </p:spPr>
      </p:pic>
      <p:pic>
        <p:nvPicPr>
          <p:cNvPr id="1044" name="Picture 20" descr="C:\Users\bssong\Desktop\icon_FLEXConnect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012974" y="2957063"/>
            <a:ext cx="648000" cy="6408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642910" y="1643050"/>
            <a:ext cx="7643866" cy="1214446"/>
          </a:xfrm>
          <a:prstGeom prst="roundRect">
            <a:avLst>
              <a:gd name="adj" fmla="val 2811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모서리가 둥근 직사각형 6"/>
          <p:cNvSpPr/>
          <p:nvPr/>
        </p:nvSpPr>
        <p:spPr>
          <a:xfrm>
            <a:off x="428596" y="1071546"/>
            <a:ext cx="8215370" cy="5143536"/>
          </a:xfrm>
          <a:prstGeom prst="roundRect">
            <a:avLst>
              <a:gd name="adj" fmla="val 33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기업 </a:t>
            </a:r>
            <a:r>
              <a:rPr lang="en-US" altLang="ko-KR" dirty="0" smtClean="0"/>
              <a:t>S/W </a:t>
            </a:r>
            <a:r>
              <a:rPr lang="ko-KR" altLang="en-US" dirty="0" smtClean="0"/>
              <a:t>배포를 위한 최적화 솔루션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AdminStudio</a:t>
            </a:r>
            <a:r>
              <a:rPr lang="en-US" altLang="ko-KR" dirty="0" smtClean="0"/>
              <a:t> Overview</a:t>
            </a:r>
            <a:br>
              <a:rPr lang="en-US" altLang="ko-KR" dirty="0" smtClean="0"/>
            </a:br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5" name="직사각형 4"/>
          <p:cNvSpPr/>
          <p:nvPr/>
        </p:nvSpPr>
        <p:spPr>
          <a:xfrm>
            <a:off x="827066" y="2928934"/>
            <a:ext cx="7459710" cy="3229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300" dirty="0" err="1" smtClean="0">
                <a:latin typeface="+mn-ea"/>
              </a:rPr>
              <a:t>AdminStudio</a:t>
            </a:r>
            <a:r>
              <a:rPr lang="en-US" altLang="ko-KR" sz="1300" dirty="0" smtClean="0">
                <a:latin typeface="+mn-ea"/>
              </a:rPr>
              <a:t> </a:t>
            </a:r>
            <a:r>
              <a:rPr lang="ko-KR" altLang="en-US" sz="1300" dirty="0" smtClean="0">
                <a:latin typeface="+mn-ea"/>
              </a:rPr>
              <a:t>는 </a:t>
            </a:r>
            <a:r>
              <a:rPr lang="en-US" altLang="ko-KR" sz="1300" dirty="0" smtClean="0">
                <a:latin typeface="+mn-ea"/>
              </a:rPr>
              <a:t>IT </a:t>
            </a:r>
            <a:r>
              <a:rPr lang="ko-KR" altLang="en-US" sz="1300" dirty="0" smtClean="0">
                <a:latin typeface="+mn-ea"/>
              </a:rPr>
              <a:t>부서들이 </a:t>
            </a:r>
            <a:r>
              <a:rPr lang="en-US" altLang="ko-KR" sz="1300" dirty="0" smtClean="0">
                <a:latin typeface="+mn-ea"/>
              </a:rPr>
              <a:t>Windows Vista</a:t>
            </a:r>
            <a:r>
              <a:rPr lang="ko-KR" altLang="en-US" sz="1300" dirty="0" smtClean="0">
                <a:latin typeface="+mn-ea"/>
              </a:rPr>
              <a:t>를 포함한 모든 </a:t>
            </a:r>
            <a:r>
              <a:rPr lang="en-US" altLang="ko-KR" sz="1300" dirty="0" smtClean="0">
                <a:latin typeface="+mn-ea"/>
              </a:rPr>
              <a:t>Windows OS</a:t>
            </a:r>
            <a:r>
              <a:rPr lang="ko-KR" altLang="en-US" sz="1300" dirty="0" smtClean="0">
                <a:latin typeface="+mn-ea"/>
              </a:rPr>
              <a:t>에 에러 없는 배포를 위해 신뢰할수 있는 </a:t>
            </a:r>
            <a:r>
              <a:rPr lang="en-US" altLang="ko-KR" sz="1300" dirty="0" smtClean="0">
                <a:latin typeface="+mn-ea"/>
              </a:rPr>
              <a:t>MSI</a:t>
            </a:r>
            <a:r>
              <a:rPr lang="ko-KR" altLang="en-US" sz="1300" dirty="0" smtClean="0">
                <a:latin typeface="+mn-ea"/>
              </a:rPr>
              <a:t>와 가상패키지들을 준비할 수 있게 해줍니다</a:t>
            </a:r>
            <a:r>
              <a:rPr lang="en-US" altLang="ko-KR" sz="1300" dirty="0" smtClean="0">
                <a:latin typeface="+mn-ea"/>
              </a:rPr>
              <a:t>. </a:t>
            </a:r>
            <a:br>
              <a:rPr lang="en-US" altLang="ko-KR" sz="1300" dirty="0" smtClean="0">
                <a:latin typeface="+mn-ea"/>
              </a:rPr>
            </a:br>
            <a:r>
              <a:rPr lang="en-US" altLang="ko-KR" sz="1300" dirty="0" smtClean="0">
                <a:latin typeface="+mn-ea"/>
              </a:rPr>
              <a:t/>
            </a:r>
            <a:br>
              <a:rPr lang="en-US" altLang="ko-KR" sz="1300" dirty="0" smtClean="0">
                <a:latin typeface="+mn-ea"/>
              </a:rPr>
            </a:br>
            <a:r>
              <a:rPr lang="ko-KR" altLang="en-US" sz="1300" dirty="0" smtClean="0">
                <a:latin typeface="+mn-ea"/>
              </a:rPr>
              <a:t>소프트웨어의 배포는 가장 흔하면서도 위험한 </a:t>
            </a:r>
            <a:r>
              <a:rPr lang="en-US" altLang="ko-KR" sz="1300" dirty="0" smtClean="0">
                <a:latin typeface="+mn-ea"/>
              </a:rPr>
              <a:t>IT</a:t>
            </a:r>
            <a:r>
              <a:rPr lang="ko-KR" altLang="en-US" sz="1300" dirty="0" smtClean="0">
                <a:latin typeface="+mn-ea"/>
              </a:rPr>
              <a:t>의 기능 중 하나 입니다</a:t>
            </a:r>
            <a:r>
              <a:rPr lang="en-US" altLang="ko-KR" sz="1300" dirty="0" smtClean="0">
                <a:latin typeface="+mn-ea"/>
              </a:rPr>
              <a:t>. </a:t>
            </a:r>
            <a:r>
              <a:rPr lang="ko-KR" altLang="en-US" sz="1300" dirty="0" smtClean="0">
                <a:latin typeface="+mn-ea"/>
              </a:rPr>
              <a:t>배포를 위한 소프트웨어 패키지를 제대로 설정하지 않으면</a:t>
            </a:r>
            <a:r>
              <a:rPr lang="en-US" altLang="ko-KR" sz="1300" dirty="0" smtClean="0">
                <a:latin typeface="+mn-ea"/>
              </a:rPr>
              <a:t>, </a:t>
            </a:r>
            <a:r>
              <a:rPr lang="ko-KR" altLang="en-US" sz="1300" dirty="0" smtClean="0">
                <a:latin typeface="+mn-ea"/>
              </a:rPr>
              <a:t>어플리케이션들의 충돌로 인해 </a:t>
            </a:r>
            <a:r>
              <a:rPr lang="en-US" altLang="ko-KR" sz="1300" dirty="0" smtClean="0">
                <a:latin typeface="+mn-ea"/>
              </a:rPr>
              <a:t>IT </a:t>
            </a:r>
            <a:r>
              <a:rPr lang="ko-KR" altLang="en-US" sz="1300" dirty="0" smtClean="0">
                <a:latin typeface="+mn-ea"/>
              </a:rPr>
              <a:t>비용이 높아지고 고객사의 생산성에 나쁜 영향을 미치게 됩니다</a:t>
            </a:r>
            <a:r>
              <a:rPr lang="en-US" altLang="ko-KR" sz="1300" dirty="0" smtClean="0">
                <a:latin typeface="+mn-ea"/>
              </a:rPr>
              <a:t>. </a:t>
            </a:r>
          </a:p>
          <a:p>
            <a:pPr>
              <a:lnSpc>
                <a:spcPct val="200000"/>
              </a:lnSpc>
            </a:pPr>
            <a:r>
              <a:rPr lang="en-US" altLang="ko-KR" sz="1300" dirty="0" err="1" smtClean="0">
                <a:latin typeface="+mn-ea"/>
              </a:rPr>
              <a:t>AdminStudio</a:t>
            </a:r>
            <a:r>
              <a:rPr lang="ko-KR" altLang="en-US" sz="1300" dirty="0" smtClean="0">
                <a:latin typeface="+mn-ea"/>
              </a:rPr>
              <a:t>는 강력한 소프트웨어 패키징과 가상화 </a:t>
            </a:r>
            <a:r>
              <a:rPr lang="ko-KR" altLang="en-US" sz="1300" dirty="0" err="1" smtClean="0">
                <a:latin typeface="+mn-ea"/>
              </a:rPr>
              <a:t>테크놀러지를</a:t>
            </a:r>
            <a:r>
              <a:rPr lang="ko-KR" altLang="en-US" sz="1300" dirty="0" smtClean="0">
                <a:latin typeface="+mn-ea"/>
              </a:rPr>
              <a:t> 웹 기반의 프로세스 관리 툴들과 융합하여 조직의 </a:t>
            </a:r>
            <a:r>
              <a:rPr lang="en-US" altLang="ko-KR" sz="1300" dirty="0" smtClean="0">
                <a:latin typeface="+mn-ea"/>
              </a:rPr>
              <a:t>IT</a:t>
            </a:r>
            <a:r>
              <a:rPr lang="ko-KR" altLang="en-US" sz="1300" dirty="0" smtClean="0">
                <a:latin typeface="+mn-ea"/>
              </a:rPr>
              <a:t>비용을 눈에 띄게 줄여주고 소프트웨어의 신뢰성을 높입니다</a:t>
            </a:r>
            <a:r>
              <a:rPr lang="en-US" altLang="ko-KR" sz="1300" dirty="0" smtClean="0">
                <a:latin typeface="+mn-ea"/>
              </a:rPr>
              <a:t>. 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804258" y="1801100"/>
            <a:ext cx="54822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b="1" dirty="0" smtClean="0"/>
              <a:t>신뢰 할 수 있는 </a:t>
            </a:r>
            <a:r>
              <a:rPr lang="en-US" altLang="ko-KR" b="1" dirty="0" smtClean="0"/>
              <a:t>MSI </a:t>
            </a:r>
            <a:r>
              <a:rPr lang="ko-KR" altLang="en-US" b="1" dirty="0" err="1" smtClean="0"/>
              <a:t>패키징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어플리케이션 가상화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윈도우 </a:t>
            </a:r>
            <a:r>
              <a:rPr lang="ko-KR" altLang="en-US" b="1" dirty="0" err="1" smtClean="0"/>
              <a:t>비스타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마이그레이션을</a:t>
            </a:r>
            <a:r>
              <a:rPr lang="ko-KR" altLang="en-US" b="1" dirty="0" smtClean="0"/>
              <a:t> 위한 하나의 솔루션</a:t>
            </a:r>
            <a:endParaRPr lang="en-US" altLang="ko-KR" b="1" dirty="0" smtClean="0"/>
          </a:p>
        </p:txBody>
      </p:sp>
      <p:pic>
        <p:nvPicPr>
          <p:cNvPr id="1026" name="Picture 2" descr="http://partner.acresso.com/webdocs/creativetools/logos/AS_logo_symbo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01746" y="1204331"/>
            <a:ext cx="1543050" cy="174307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428596" y="1071546"/>
            <a:ext cx="8215370" cy="5143536"/>
          </a:xfrm>
          <a:prstGeom prst="roundRect">
            <a:avLst>
              <a:gd name="adj" fmla="val 33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기업 </a:t>
            </a:r>
            <a:r>
              <a:rPr lang="en-US" altLang="ko-KR" dirty="0" smtClean="0"/>
              <a:t>S/W </a:t>
            </a:r>
            <a:r>
              <a:rPr lang="ko-KR" altLang="en-US" dirty="0" smtClean="0"/>
              <a:t>배포를 위한 최적화 솔루션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Cost of Ownership </a:t>
            </a:r>
            <a:r>
              <a:rPr lang="ko-KR" altLang="en-US" dirty="0" smtClean="0"/>
              <a:t>요인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en-US" altLang="ko-KR" dirty="0" smtClean="0"/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en-US" altLang="ko-KR" dirty="0" smtClean="0"/>
          </a:p>
          <a:p>
            <a:endParaRPr lang="en-US" altLang="ko-KR" dirty="0" smtClean="0"/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1705000" y="1789131"/>
          <a:ext cx="6096000" cy="406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6837402" y="3435369"/>
            <a:ext cx="958597" cy="941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ko-KR" altLang="en-US" sz="1700" dirty="0">
                <a:latin typeface="+mn-ea"/>
              </a:rPr>
              <a:t>관리</a:t>
            </a:r>
            <a:r>
              <a:rPr lang="en-US" altLang="ko-KR" sz="1700" dirty="0">
                <a:latin typeface="+mn-ea"/>
              </a:rPr>
              <a:t>, </a:t>
            </a:r>
            <a:br>
              <a:rPr lang="en-US" altLang="ko-KR" sz="1700" dirty="0">
                <a:latin typeface="+mn-ea"/>
              </a:rPr>
            </a:br>
            <a:r>
              <a:rPr lang="ko-KR" altLang="en-US" sz="1700" dirty="0">
                <a:latin typeface="+mn-ea"/>
              </a:rPr>
              <a:t>배포</a:t>
            </a:r>
            <a:r>
              <a:rPr lang="en-US" altLang="ko-KR" sz="1700" dirty="0">
                <a:latin typeface="+mn-ea"/>
              </a:rPr>
              <a:t>,</a:t>
            </a:r>
            <a:br>
              <a:rPr lang="en-US" altLang="ko-KR" sz="1700" dirty="0">
                <a:latin typeface="+mn-ea"/>
              </a:rPr>
            </a:br>
            <a:r>
              <a:rPr lang="ko-KR" altLang="en-US" sz="1700" dirty="0">
                <a:latin typeface="+mn-ea"/>
              </a:rPr>
              <a:t>지원</a:t>
            </a:r>
            <a:br>
              <a:rPr lang="ko-KR" altLang="en-US" sz="1700" dirty="0">
                <a:latin typeface="+mn-ea"/>
              </a:rPr>
            </a:br>
            <a:r>
              <a:rPr lang="en-US" altLang="ko-KR" sz="1700" dirty="0">
                <a:latin typeface="+mn-ea"/>
              </a:rPr>
              <a:t>50%–70%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428775" y="4667269"/>
            <a:ext cx="1384996" cy="470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ko-KR" altLang="en-US" sz="1700" dirty="0">
                <a:latin typeface="+mn-ea"/>
              </a:rPr>
              <a:t>서버 하드웨어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ko-KR" sz="1700" dirty="0">
                <a:latin typeface="+mn-ea"/>
              </a:rPr>
              <a:t>12%–15%</a:t>
            </a: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814413" y="3460769"/>
            <a:ext cx="2257029" cy="470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ko-KR" altLang="en-US" sz="1700">
                <a:latin typeface="+mn-ea"/>
              </a:rPr>
              <a:t>클라이언트 소프트웨어</a:t>
            </a:r>
            <a:br>
              <a:rPr lang="ko-KR" altLang="en-US" sz="1700">
                <a:latin typeface="+mn-ea"/>
              </a:rPr>
            </a:br>
            <a:r>
              <a:rPr lang="en-US" altLang="ko-KR" sz="1700">
                <a:latin typeface="+mn-ea"/>
              </a:rPr>
              <a:t>10%–12%</a:t>
            </a: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1987575" y="2287606"/>
            <a:ext cx="1090043" cy="470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ko-KR" altLang="en-US" sz="1700">
                <a:latin typeface="+mn-ea"/>
              </a:rPr>
              <a:t>소프트웨어</a:t>
            </a:r>
            <a:br>
              <a:rPr lang="ko-KR" altLang="en-US" sz="1700">
                <a:latin typeface="+mn-ea"/>
              </a:rPr>
            </a:br>
            <a:r>
              <a:rPr lang="en-US" altLang="ko-KR" sz="1700">
                <a:latin typeface="+mn-ea"/>
              </a:rPr>
              <a:t>8%–10%</a:t>
            </a: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2406675" y="1649431"/>
            <a:ext cx="1308050" cy="470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ko-KR" altLang="en-US" sz="1700" dirty="0">
                <a:latin typeface="+mn-ea"/>
              </a:rPr>
              <a:t>커뮤니케이션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ko-KR" sz="1700" dirty="0">
                <a:latin typeface="+mn-ea"/>
              </a:rPr>
              <a:t>5%–7%</a:t>
            </a: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4030688" y="1382731"/>
            <a:ext cx="718146" cy="470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ko-KR" altLang="en-US" sz="1700">
                <a:latin typeface="+mn-ea"/>
              </a:rPr>
              <a:t>기타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ko-KR" sz="1700">
                <a:latin typeface="+mn-ea"/>
              </a:rPr>
              <a:t>3%–5%</a:t>
            </a: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5807100" y="5495944"/>
            <a:ext cx="2336800" cy="5762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88900" tIns="44450" rIns="88900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800" dirty="0">
                <a:latin typeface="Times New Roman" pitchFamily="18" charset="0"/>
                <a:ea typeface="굴림" charset="-127"/>
              </a:rPr>
              <a:t>Source: IDC, 2004</a:t>
            </a:r>
            <a:r>
              <a:rPr lang="en-US" altLang="ko-KR" sz="2000" dirty="0">
                <a:latin typeface="Times New Roman" pitchFamily="18" charset="0"/>
                <a:ea typeface="굴림" charset="-127"/>
              </a:rPr>
              <a:t/>
            </a:r>
            <a:br>
              <a:rPr lang="en-US" altLang="ko-KR" sz="2000" dirty="0">
                <a:latin typeface="Times New Roman" pitchFamily="18" charset="0"/>
                <a:ea typeface="굴림" charset="-127"/>
              </a:rPr>
            </a:br>
            <a:r>
              <a:rPr lang="en-US" altLang="ko-KR" sz="1400" i="1" dirty="0">
                <a:latin typeface="Times New Roman" pitchFamily="18" charset="0"/>
                <a:ea typeface="굴림" charset="-127"/>
              </a:rPr>
              <a:t>Summary of TCO Studies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기업 </a:t>
            </a:r>
            <a:r>
              <a:rPr lang="en-US" altLang="ko-KR" dirty="0" smtClean="0"/>
              <a:t>S/W </a:t>
            </a:r>
            <a:r>
              <a:rPr lang="ko-KR" altLang="en-US" dirty="0" smtClean="0"/>
              <a:t>배포를 위한 최적화 솔루션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Needs &amp; Issue</a:t>
            </a:r>
            <a:br>
              <a:rPr lang="en-US" altLang="ko-KR" dirty="0" smtClean="0"/>
            </a:br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785918" y="801678"/>
            <a:ext cx="7310438" cy="141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12700" algn="l" defTabSz="914400" rtl="0" eaLnBrk="1" fontAlgn="base" latinLnBrk="1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“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모든 임직원 여러분</a:t>
            </a: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! </a:t>
            </a:r>
            <a:r>
              <a:rPr kumimoji="0" lang="en-US" altLang="ko-K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xxxx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년 </a:t>
            </a: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xx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월 </a:t>
            </a: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xx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일까지 모든 운영체제를 </a:t>
            </a: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Windows Vista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로 </a:t>
            </a: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Upgrade 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해주시기 바랍니다</a:t>
            </a: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.  </a:t>
            </a:r>
            <a:b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</a:b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자세한 사항은 </a:t>
            </a: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……………………“</a:t>
            </a:r>
          </a:p>
          <a:p>
            <a:pPr marL="457200" marR="0" lvl="0" indent="12700" algn="l" defTabSz="914400" rtl="0" eaLnBrk="1" fontAlgn="base" latinLnBrk="1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None/>
              <a:tabLst/>
              <a:defRPr/>
            </a:pPr>
            <a:endParaRPr kumimoji="0" lang="en-US" altLang="ko-K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457200" marR="0" lvl="0" indent="12700" algn="l" defTabSz="914400" rtl="0" eaLnBrk="1" fontAlgn="base" latinLnBrk="1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None/>
              <a:tabLst/>
              <a:defRPr/>
            </a:pPr>
            <a:endParaRPr kumimoji="0" lang="en-US" altLang="ko-KR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sp>
        <p:nvSpPr>
          <p:cNvPr id="12" name="AutoShape 5"/>
          <p:cNvSpPr>
            <a:spLocks noChangeArrowheads="1"/>
          </p:cNvSpPr>
          <p:nvPr/>
        </p:nvSpPr>
        <p:spPr bwMode="auto">
          <a:xfrm>
            <a:off x="571472" y="4429132"/>
            <a:ext cx="2251040" cy="1320800"/>
          </a:xfrm>
          <a:prstGeom prst="cloudCallout">
            <a:avLst>
              <a:gd name="adj1" fmla="val 89090"/>
              <a:gd name="adj2" fmla="val -20415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altLang="ko-KR" sz="1400" b="1" dirty="0">
                <a:latin typeface="+mn-ea"/>
              </a:rPr>
              <a:t>OS</a:t>
            </a:r>
            <a:r>
              <a:rPr lang="ko-KR" altLang="en-US" sz="1400" b="1" dirty="0">
                <a:latin typeface="+mn-ea"/>
              </a:rPr>
              <a:t>는 그렇다 치고 내가 사용하던 프로그램은</a:t>
            </a:r>
            <a:r>
              <a:rPr lang="en-US" altLang="ko-KR" sz="1400" b="1" dirty="0">
                <a:latin typeface="+mn-ea"/>
              </a:rPr>
              <a:t>?</a:t>
            </a:r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>
            <a:off x="3857620" y="2357430"/>
            <a:ext cx="1665310" cy="1143000"/>
          </a:xfrm>
          <a:prstGeom prst="cloudCallout">
            <a:avLst>
              <a:gd name="adj1" fmla="val -1459"/>
              <a:gd name="adj2" fmla="val 94622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ko-KR" altLang="en-US" sz="1400" b="1" dirty="0">
                <a:latin typeface="+mn-ea"/>
              </a:rPr>
              <a:t>전산실에 부탁하면 될까</a:t>
            </a:r>
            <a:r>
              <a:rPr lang="en-US" altLang="ko-KR" sz="1400" b="1" dirty="0">
                <a:latin typeface="+mn-ea"/>
              </a:rPr>
              <a:t>?</a:t>
            </a:r>
          </a:p>
        </p:txBody>
      </p:sp>
      <p:sp>
        <p:nvSpPr>
          <p:cNvPr id="14" name="AutoShape 7"/>
          <p:cNvSpPr>
            <a:spLocks noChangeArrowheads="1"/>
          </p:cNvSpPr>
          <p:nvPr/>
        </p:nvSpPr>
        <p:spPr bwMode="auto">
          <a:xfrm>
            <a:off x="857224" y="2643182"/>
            <a:ext cx="2000264" cy="1357322"/>
          </a:xfrm>
          <a:prstGeom prst="cloudCallout">
            <a:avLst>
              <a:gd name="adj1" fmla="val 86808"/>
              <a:gd name="adj2" fmla="val 58764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ko-KR" altLang="en-US" sz="1400" b="1">
                <a:latin typeface="+mn-ea"/>
              </a:rPr>
              <a:t>옛날 프로그램을 다시 설치해도 될까</a:t>
            </a:r>
            <a:r>
              <a:rPr lang="en-US" altLang="ko-KR" sz="1400" b="1">
                <a:latin typeface="+mn-ea"/>
              </a:rPr>
              <a:t>?</a:t>
            </a:r>
          </a:p>
        </p:txBody>
      </p:sp>
      <p:sp>
        <p:nvSpPr>
          <p:cNvPr id="15" name="AutoShape 8"/>
          <p:cNvSpPr>
            <a:spLocks noChangeArrowheads="1"/>
          </p:cNvSpPr>
          <p:nvPr/>
        </p:nvSpPr>
        <p:spPr bwMode="auto">
          <a:xfrm>
            <a:off x="6072198" y="2928934"/>
            <a:ext cx="2011358" cy="1143000"/>
          </a:xfrm>
          <a:prstGeom prst="cloudCallout">
            <a:avLst>
              <a:gd name="adj1" fmla="val -83986"/>
              <a:gd name="adj2" fmla="val 80783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ko-KR" altLang="en-US" sz="1400" b="1" dirty="0">
                <a:latin typeface="+mn-ea"/>
              </a:rPr>
              <a:t>하나씩 설치하자니 시간 오래 걸리네</a:t>
            </a:r>
            <a:endParaRPr lang="en-US" altLang="ko-KR" sz="1400" b="1" dirty="0">
              <a:latin typeface="+mn-ea"/>
            </a:endParaRPr>
          </a:p>
        </p:txBody>
      </p:sp>
      <p:sp>
        <p:nvSpPr>
          <p:cNvPr id="16" name="AutoShape 9"/>
          <p:cNvSpPr>
            <a:spLocks noChangeArrowheads="1"/>
          </p:cNvSpPr>
          <p:nvPr/>
        </p:nvSpPr>
        <p:spPr bwMode="auto">
          <a:xfrm>
            <a:off x="6858016" y="4357694"/>
            <a:ext cx="1524000" cy="1143000"/>
          </a:xfrm>
          <a:prstGeom prst="cloudCallout">
            <a:avLst>
              <a:gd name="adj1" fmla="val -125410"/>
              <a:gd name="adj2" fmla="val -6186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ko-KR" altLang="en-US" sz="1400" b="1" dirty="0">
                <a:latin typeface="+mn-ea"/>
              </a:rPr>
              <a:t>한번에 하는 방법 없을까</a:t>
            </a:r>
            <a:r>
              <a:rPr lang="en-US" altLang="ko-KR" sz="1400" b="1" dirty="0">
                <a:latin typeface="+mn-ea"/>
              </a:rPr>
              <a:t>?</a:t>
            </a: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4360892" y="5900758"/>
            <a:ext cx="46281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ko-KR" altLang="en-US" sz="2400" b="1" dirty="0">
                <a:solidFill>
                  <a:srgbClr val="FF3300"/>
                </a:solidFill>
                <a:ea typeface="굴림" charset="-127"/>
              </a:rPr>
              <a:t>이런 </a:t>
            </a:r>
            <a:r>
              <a:rPr lang="en-US" altLang="ko-KR" sz="2400" b="1" dirty="0">
                <a:solidFill>
                  <a:srgbClr val="FF3300"/>
                </a:solidFill>
                <a:ea typeface="굴림" charset="-127"/>
              </a:rPr>
              <a:t>PC</a:t>
            </a:r>
            <a:r>
              <a:rPr lang="ko-KR" altLang="en-US" sz="2400" b="1" dirty="0">
                <a:solidFill>
                  <a:srgbClr val="FF3300"/>
                </a:solidFill>
                <a:ea typeface="굴림" charset="-127"/>
              </a:rPr>
              <a:t>가 수백 대  이상이라면</a:t>
            </a:r>
            <a:r>
              <a:rPr lang="en-US" altLang="ko-KR" sz="2400" b="1" dirty="0">
                <a:solidFill>
                  <a:srgbClr val="FF3300"/>
                </a:solidFill>
                <a:ea typeface="굴림" charset="-127"/>
              </a:rPr>
              <a:t>?</a:t>
            </a:r>
          </a:p>
        </p:txBody>
      </p:sp>
      <p:pic>
        <p:nvPicPr>
          <p:cNvPr id="18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7508" y="1071546"/>
            <a:ext cx="1554162" cy="99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2" name="Group 25"/>
          <p:cNvGrpSpPr>
            <a:grpSpLocks/>
          </p:cNvGrpSpPr>
          <p:nvPr/>
        </p:nvGrpSpPr>
        <p:grpSpPr bwMode="auto">
          <a:xfrm rot="20975109">
            <a:off x="3794168" y="3786662"/>
            <a:ext cx="1752600" cy="1828800"/>
            <a:chOff x="1056" y="2112"/>
            <a:chExt cx="1104" cy="1152"/>
          </a:xfrm>
        </p:grpSpPr>
        <p:pic>
          <p:nvPicPr>
            <p:cNvPr id="23" name="Picture 26" descr="Man on Computer 0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56" y="2112"/>
              <a:ext cx="576" cy="576"/>
            </a:xfrm>
            <a:prstGeom prst="rect">
              <a:avLst/>
            </a:prstGeom>
            <a:noFill/>
          </p:spPr>
        </p:pic>
        <p:pic>
          <p:nvPicPr>
            <p:cNvPr id="24" name="Picture 27" descr="Man on Computer 0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48" y="2304"/>
              <a:ext cx="576" cy="576"/>
            </a:xfrm>
            <a:prstGeom prst="rect">
              <a:avLst/>
            </a:prstGeom>
            <a:noFill/>
          </p:spPr>
        </p:pic>
        <p:pic>
          <p:nvPicPr>
            <p:cNvPr id="25" name="Picture 28" descr="Man on Computer 0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392" y="2496"/>
              <a:ext cx="576" cy="576"/>
            </a:xfrm>
            <a:prstGeom prst="rect">
              <a:avLst/>
            </a:prstGeom>
            <a:noFill/>
          </p:spPr>
        </p:pic>
        <p:pic>
          <p:nvPicPr>
            <p:cNvPr id="26" name="Picture 29" descr="Man on Computer 06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584" y="2688"/>
              <a:ext cx="576" cy="57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기업 </a:t>
            </a:r>
            <a:r>
              <a:rPr lang="en-US" altLang="ko-KR" dirty="0" smtClean="0"/>
              <a:t>S/W </a:t>
            </a:r>
            <a:r>
              <a:rPr lang="ko-KR" altLang="en-US" dirty="0" smtClean="0"/>
              <a:t>배포를 위한 최적화 솔루션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285720" y="428604"/>
            <a:ext cx="8572560" cy="571504"/>
          </a:xfrm>
        </p:spPr>
        <p:txBody>
          <a:bodyPr/>
          <a:lstStyle/>
          <a:p>
            <a:r>
              <a:rPr lang="en-US" altLang="ko-KR" dirty="0" smtClean="0"/>
              <a:t>Software Management System</a:t>
            </a:r>
            <a:endParaRPr lang="ko-KR" altLang="en-US" dirty="0"/>
          </a:p>
        </p:txBody>
      </p:sp>
      <p:pic>
        <p:nvPicPr>
          <p:cNvPr id="106" name="Picture 5" descr="Desktop-SoftGri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500306"/>
            <a:ext cx="1099198" cy="1191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4071942"/>
            <a:ext cx="892891" cy="103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8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1714488"/>
            <a:ext cx="821453" cy="955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9" name="Picture 11" descr="O:\PPT Template\Collected Templete\SoftGrid\Virtualization Clien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5272" y="2857496"/>
            <a:ext cx="906656" cy="846224"/>
          </a:xfrm>
          <a:prstGeom prst="rect">
            <a:avLst/>
          </a:prstGeom>
          <a:noFill/>
        </p:spPr>
      </p:pic>
      <p:cxnSp>
        <p:nvCxnSpPr>
          <p:cNvPr id="112" name="직선 화살표 연결선 111"/>
          <p:cNvCxnSpPr/>
          <p:nvPr/>
        </p:nvCxnSpPr>
        <p:spPr>
          <a:xfrm>
            <a:off x="2500298" y="3214686"/>
            <a:ext cx="5000660" cy="1588"/>
          </a:xfrm>
          <a:prstGeom prst="straightConnector1">
            <a:avLst/>
          </a:prstGeom>
          <a:ln w="38100"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14" name="Picture 8" descr="O:\PPT Template\Collected Templete\SoftGrid\MSI-wrapped Virtualized Application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4214809" y="2786058"/>
            <a:ext cx="1085608" cy="78449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내용 개체 틀 2"/>
          <p:cNvSpPr txBox="1">
            <a:spLocks/>
          </p:cNvSpPr>
          <p:nvPr/>
        </p:nvSpPr>
        <p:spPr>
          <a:xfrm>
            <a:off x="285720" y="1071546"/>
            <a:ext cx="8634443" cy="714380"/>
          </a:xfrm>
          <a:prstGeom prst="rect">
            <a:avLst/>
          </a:prstGeom>
        </p:spPr>
        <p:txBody>
          <a:bodyPr/>
          <a:lstStyle/>
          <a:p>
            <a:pPr marL="457200" marR="0" lvl="0" indent="-457200" algn="l" defTabSz="914400" rtl="0" eaLnBrk="1" fontAlgn="base" latinLnBrk="1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altLang="ko-KR" sz="1200" dirty="0" smtClean="0">
                <a:latin typeface="+mj-ea"/>
                <a:ea typeface="+mj-ea"/>
              </a:rPr>
              <a:t>Virtualization solution </a:t>
            </a:r>
            <a:r>
              <a:rPr lang="ko-KR" altLang="en-US" sz="1200" dirty="0" smtClean="0">
                <a:latin typeface="+mj-ea"/>
                <a:ea typeface="+mj-ea"/>
              </a:rPr>
              <a:t>및 </a:t>
            </a:r>
            <a:r>
              <a:rPr lang="en-US" altLang="ko-KR" sz="1200" dirty="0" smtClean="0">
                <a:latin typeface="+mj-ea"/>
                <a:ea typeface="+mj-ea"/>
              </a:rPr>
              <a:t>Client Management</a:t>
            </a:r>
            <a:r>
              <a:rPr lang="ko-KR" altLang="en-US" sz="1200" dirty="0" smtClean="0">
                <a:latin typeface="+mj-ea"/>
                <a:ea typeface="+mj-ea"/>
              </a:rPr>
              <a:t>에 반드시 필요한 </a:t>
            </a:r>
            <a:r>
              <a:rPr lang="en-US" altLang="ko-KR" sz="1200" dirty="0" smtClean="0">
                <a:latin typeface="+mj-ea"/>
                <a:ea typeface="+mj-ea"/>
              </a:rPr>
              <a:t>SW </a:t>
            </a:r>
            <a:r>
              <a:rPr lang="ko-KR" altLang="en-US" sz="1200" dirty="0" smtClean="0">
                <a:latin typeface="+mj-ea"/>
                <a:ea typeface="+mj-ea"/>
              </a:rPr>
              <a:t>배포 부분에서 배포 패키지 작성을 위해 </a:t>
            </a:r>
            <a:r>
              <a:rPr lang="en-US" altLang="ko-KR" sz="1200" dirty="0" err="1" smtClean="0">
                <a:latin typeface="+mj-ea"/>
                <a:ea typeface="+mj-ea"/>
              </a:rPr>
              <a:t>AdminStudio</a:t>
            </a:r>
            <a:r>
              <a:rPr lang="ko-KR" altLang="en-US" sz="1200" dirty="0" smtClean="0">
                <a:latin typeface="+mj-ea"/>
                <a:ea typeface="+mj-ea"/>
              </a:rPr>
              <a:t>를</a:t>
            </a:r>
            <a:r>
              <a:rPr lang="en-US" altLang="ko-KR" sz="1200" dirty="0" smtClean="0">
                <a:latin typeface="+mj-ea"/>
                <a:ea typeface="+mj-ea"/>
              </a:rPr>
              <a:t>  </a:t>
            </a:r>
            <a:r>
              <a:rPr lang="ko-KR" altLang="en-US" sz="1200" dirty="0" smtClean="0">
                <a:latin typeface="+mj-ea"/>
                <a:ea typeface="+mj-ea"/>
              </a:rPr>
              <a:t>통한 소프트웨어 배포 최적화 필요</a:t>
            </a:r>
            <a:endParaRPr lang="en-US" altLang="ko-KR" sz="1200" dirty="0" smtClean="0">
              <a:latin typeface="+mj-ea"/>
              <a:ea typeface="+mj-ea"/>
            </a:endParaRPr>
          </a:p>
        </p:txBody>
      </p:sp>
      <p:pic>
        <p:nvPicPr>
          <p:cNvPr id="116" name="Picture 6" descr="DTP-OptPack-SA_wh.png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tx1">
                <a:tint val="45000"/>
                <a:satMod val="400000"/>
              </a:schemeClr>
            </a:duotone>
            <a:lum bright="-100000" contrast="-100000"/>
          </a:blip>
          <a:srcRect/>
          <a:stretch>
            <a:fillRect/>
          </a:stretch>
        </p:blipFill>
        <p:spPr bwMode="auto">
          <a:xfrm>
            <a:off x="500034" y="3712440"/>
            <a:ext cx="2143140" cy="359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7" name="Picture 1" descr="C:\Users\wylee\Documents\FY08 STU wylee\Product\Logos and Screenshots\SC-ConfigMgr07_bL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034" y="4286257"/>
            <a:ext cx="2143140" cy="528344"/>
          </a:xfrm>
          <a:prstGeom prst="rect">
            <a:avLst/>
          </a:prstGeom>
          <a:noFill/>
        </p:spPr>
      </p:pic>
      <p:sp>
        <p:nvSpPr>
          <p:cNvPr id="118" name="직사각형 117"/>
          <p:cNvSpPr/>
          <p:nvPr/>
        </p:nvSpPr>
        <p:spPr>
          <a:xfrm>
            <a:off x="4071934" y="4071942"/>
            <a:ext cx="1542203" cy="840110"/>
          </a:xfrm>
          <a:prstGeom prst="rect">
            <a:avLst/>
          </a:prstGeom>
          <a:noFill/>
          <a:ln>
            <a:noFill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9" name="직사각형 118"/>
          <p:cNvSpPr/>
          <p:nvPr/>
        </p:nvSpPr>
        <p:spPr>
          <a:xfrm>
            <a:off x="3786182" y="4071942"/>
            <a:ext cx="2071702" cy="428628"/>
          </a:xfrm>
          <a:prstGeom prst="rect">
            <a:avLst/>
          </a:prstGeom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7112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MSI Package</a:t>
            </a:r>
            <a:endParaRPr lang="en-GB" sz="2400" b="1" kern="1200" dirty="0">
              <a:solidFill>
                <a:schemeClr val="accent2">
                  <a:lumMod val="75000"/>
                </a:schemeClr>
              </a:solidFill>
              <a:effectLst/>
              <a:latin typeface="맑은 고딕" pitchFamily="50" charset="-127"/>
              <a:ea typeface="맑은 고딕" pitchFamily="50" charset="-127"/>
              <a:cs typeface="+mn-cs"/>
            </a:endParaRPr>
          </a:p>
        </p:txBody>
      </p:sp>
      <p:sp>
        <p:nvSpPr>
          <p:cNvPr id="120" name="모서리가 둥근 직사각형 119"/>
          <p:cNvSpPr/>
          <p:nvPr/>
        </p:nvSpPr>
        <p:spPr>
          <a:xfrm>
            <a:off x="3286116" y="4643447"/>
            <a:ext cx="3429024" cy="1500197"/>
          </a:xfrm>
          <a:prstGeom prst="roundRect">
            <a:avLst>
              <a:gd name="adj" fmla="val 5722"/>
            </a:avLst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ko-KR" sz="2800" b="1" dirty="0" smtClean="0"/>
              <a:t>AdminStudio 9</a:t>
            </a:r>
          </a:p>
          <a:p>
            <a:pPr lvl="1"/>
            <a:r>
              <a:rPr lang="en-US" altLang="ko-KR" sz="1100" dirty="0" smtClean="0"/>
              <a:t/>
            </a:r>
            <a:br>
              <a:rPr lang="en-US" altLang="ko-KR" sz="1100" dirty="0" smtClean="0"/>
            </a:br>
            <a:r>
              <a:rPr lang="en-US" altLang="ko-KR" sz="1400" dirty="0" smtClean="0"/>
              <a:t>IT</a:t>
            </a:r>
            <a:r>
              <a:rPr lang="ko-KR" altLang="en-US" sz="1400" dirty="0" smtClean="0"/>
              <a:t>기업의 배포를 위한 신뢰할 수 있는 </a:t>
            </a:r>
            <a:r>
              <a:rPr lang="en-US" altLang="ko-KR" sz="1400" dirty="0" smtClean="0"/>
              <a:t>MSI </a:t>
            </a:r>
            <a:r>
              <a:rPr lang="ko-KR" altLang="en-US" sz="1400" dirty="0" smtClean="0"/>
              <a:t>및 가상 소프트웨어 패키지 준비를 위한 방법</a:t>
            </a:r>
            <a:endParaRPr lang="ko-KR" altLang="en-US" sz="1400" dirty="0"/>
          </a:p>
        </p:txBody>
      </p:sp>
      <p:pic>
        <p:nvPicPr>
          <p:cNvPr id="121" name="Picture 22" descr="C:\Users\bssong\Desktop\icon_AdminStudio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072198" y="4359837"/>
            <a:ext cx="792480" cy="78367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3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/>
      <p:bldP spid="1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직사각형 104"/>
          <p:cNvSpPr/>
          <p:nvPr/>
        </p:nvSpPr>
        <p:spPr>
          <a:xfrm>
            <a:off x="1181756" y="3043916"/>
            <a:ext cx="7740000" cy="910800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4" name="직사각형 103"/>
          <p:cNvSpPr/>
          <p:nvPr/>
        </p:nvSpPr>
        <p:spPr>
          <a:xfrm>
            <a:off x="1189718" y="2090150"/>
            <a:ext cx="7740000" cy="917808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0" name="직선 화살표 연결선 89"/>
          <p:cNvCxnSpPr/>
          <p:nvPr/>
        </p:nvCxnSpPr>
        <p:spPr>
          <a:xfrm>
            <a:off x="1160732" y="1294738"/>
            <a:ext cx="7740000" cy="1588"/>
          </a:xfrm>
          <a:prstGeom prst="straightConnector1">
            <a:avLst/>
          </a:prstGeom>
          <a:ln>
            <a:solidFill>
              <a:srgbClr val="C0C0C0"/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직선 화살표 연결선 88"/>
          <p:cNvCxnSpPr/>
          <p:nvPr/>
        </p:nvCxnSpPr>
        <p:spPr>
          <a:xfrm>
            <a:off x="2857488" y="1740820"/>
            <a:ext cx="4644000" cy="1588"/>
          </a:xfrm>
          <a:prstGeom prst="straightConnector1">
            <a:avLst/>
          </a:prstGeom>
          <a:ln>
            <a:solidFill>
              <a:srgbClr val="C0C0C0"/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기업 </a:t>
            </a:r>
            <a:r>
              <a:rPr lang="en-US" altLang="ko-KR" dirty="0" smtClean="0"/>
              <a:t>S/W </a:t>
            </a:r>
            <a:r>
              <a:rPr lang="ko-KR" altLang="en-US" dirty="0" smtClean="0"/>
              <a:t>배포를 위한 최적화 솔루션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285720" y="428604"/>
            <a:ext cx="8572560" cy="571504"/>
          </a:xfrm>
        </p:spPr>
        <p:txBody>
          <a:bodyPr/>
          <a:lstStyle/>
          <a:p>
            <a:r>
              <a:rPr lang="en-US" altLang="ko-KR" dirty="0" smtClean="0"/>
              <a:t>Software Lifecycle Management</a:t>
            </a:r>
            <a:endParaRPr lang="ko-KR" altLang="en-US" dirty="0"/>
          </a:p>
        </p:txBody>
      </p:sp>
      <p:sp>
        <p:nvSpPr>
          <p:cNvPr id="29" name="AutoShape 15"/>
          <p:cNvSpPr>
            <a:spLocks noChangeArrowheads="1"/>
          </p:cNvSpPr>
          <p:nvPr/>
        </p:nvSpPr>
        <p:spPr bwMode="auto">
          <a:xfrm>
            <a:off x="7643834" y="3199471"/>
            <a:ext cx="1100137" cy="658812"/>
          </a:xfrm>
          <a:prstGeom prst="chevron">
            <a:avLst>
              <a:gd name="adj" fmla="val 33251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/>
          </a:p>
        </p:txBody>
      </p:sp>
      <p:sp>
        <p:nvSpPr>
          <p:cNvPr id="31" name="Line 17"/>
          <p:cNvSpPr>
            <a:spLocks noChangeShapeType="1"/>
          </p:cNvSpPr>
          <p:nvPr/>
        </p:nvSpPr>
        <p:spPr bwMode="auto">
          <a:xfrm>
            <a:off x="2847963" y="1674796"/>
            <a:ext cx="9525" cy="2304000"/>
          </a:xfrm>
          <a:prstGeom prst="line">
            <a:avLst/>
          </a:prstGeom>
          <a:noFill/>
          <a:ln w="9525">
            <a:solidFill>
              <a:srgbClr val="C0C0C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32" name="Line 18"/>
          <p:cNvSpPr>
            <a:spLocks noChangeShapeType="1"/>
          </p:cNvSpPr>
          <p:nvPr/>
        </p:nvSpPr>
        <p:spPr bwMode="auto">
          <a:xfrm flipH="1">
            <a:off x="7500958" y="1717175"/>
            <a:ext cx="20638" cy="2232000"/>
          </a:xfrm>
          <a:prstGeom prst="line">
            <a:avLst/>
          </a:prstGeom>
          <a:noFill/>
          <a:ln w="9525">
            <a:solidFill>
              <a:srgbClr val="C0C0C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38" name="Line 24"/>
          <p:cNvSpPr>
            <a:spLocks noChangeShapeType="1"/>
          </p:cNvSpPr>
          <p:nvPr/>
        </p:nvSpPr>
        <p:spPr bwMode="auto">
          <a:xfrm flipV="1">
            <a:off x="295245" y="3967146"/>
            <a:ext cx="8593137" cy="9525"/>
          </a:xfrm>
          <a:prstGeom prst="line">
            <a:avLst/>
          </a:prstGeom>
          <a:noFill/>
          <a:ln w="9525">
            <a:solidFill>
              <a:srgbClr val="C0C0C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39" name="Line 25"/>
          <p:cNvSpPr>
            <a:spLocks noChangeShapeType="1"/>
          </p:cNvSpPr>
          <p:nvPr/>
        </p:nvSpPr>
        <p:spPr bwMode="auto">
          <a:xfrm flipV="1">
            <a:off x="265082" y="3017821"/>
            <a:ext cx="8613775" cy="9525"/>
          </a:xfrm>
          <a:prstGeom prst="line">
            <a:avLst/>
          </a:prstGeom>
          <a:noFill/>
          <a:ln w="9525">
            <a:solidFill>
              <a:srgbClr val="C0C0C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40" name="Text Box 26"/>
          <p:cNvSpPr txBox="1">
            <a:spLocks noChangeArrowheads="1"/>
          </p:cNvSpPr>
          <p:nvPr/>
        </p:nvSpPr>
        <p:spPr bwMode="auto">
          <a:xfrm>
            <a:off x="271432" y="4440247"/>
            <a:ext cx="8794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altLang="ko-KR" sz="1200" b="1" dirty="0">
                <a:ea typeface="굴림" pitchFamily="50" charset="-127"/>
              </a:rPr>
              <a:t>Suppliers</a:t>
            </a:r>
          </a:p>
        </p:txBody>
      </p:sp>
      <p:sp>
        <p:nvSpPr>
          <p:cNvPr id="41" name="Text Box 27"/>
          <p:cNvSpPr txBox="1">
            <a:spLocks noChangeArrowheads="1"/>
          </p:cNvSpPr>
          <p:nvPr/>
        </p:nvSpPr>
        <p:spPr bwMode="auto">
          <a:xfrm>
            <a:off x="214282" y="3357562"/>
            <a:ext cx="936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altLang="ko-KR" sz="1200" b="1" dirty="0">
                <a:ea typeface="굴림" pitchFamily="50" charset="-127"/>
              </a:rPr>
              <a:t>Enterprise</a:t>
            </a:r>
          </a:p>
        </p:txBody>
      </p:sp>
      <p:sp>
        <p:nvSpPr>
          <p:cNvPr id="43" name="Text Box 29"/>
          <p:cNvSpPr txBox="1">
            <a:spLocks noChangeArrowheads="1"/>
          </p:cNvSpPr>
          <p:nvPr/>
        </p:nvSpPr>
        <p:spPr bwMode="auto">
          <a:xfrm>
            <a:off x="271432" y="2422509"/>
            <a:ext cx="8794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altLang="ko-KR" sz="1200" b="1">
                <a:ea typeface="굴림" pitchFamily="50" charset="-127"/>
              </a:rPr>
              <a:t>Publisher</a:t>
            </a:r>
          </a:p>
        </p:txBody>
      </p:sp>
      <p:grpSp>
        <p:nvGrpSpPr>
          <p:cNvPr id="2" name="그룹 143"/>
          <p:cNvGrpSpPr/>
          <p:nvPr/>
        </p:nvGrpSpPr>
        <p:grpSpPr>
          <a:xfrm>
            <a:off x="1471598" y="2227246"/>
            <a:ext cx="1100138" cy="658813"/>
            <a:chOff x="1232170" y="1941494"/>
            <a:chExt cx="1100138" cy="658813"/>
          </a:xfrm>
        </p:grpSpPr>
        <p:sp>
          <p:nvSpPr>
            <p:cNvPr id="30" name="AutoShape 16"/>
            <p:cNvSpPr>
              <a:spLocks noChangeArrowheads="1"/>
            </p:cNvSpPr>
            <p:nvPr/>
          </p:nvSpPr>
          <p:spPr bwMode="auto">
            <a:xfrm>
              <a:off x="1232170" y="1941494"/>
              <a:ext cx="1100138" cy="658813"/>
            </a:xfrm>
            <a:prstGeom prst="chevron">
              <a:avLst>
                <a:gd name="adj" fmla="val 33251"/>
              </a:avLst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44" name="Text Box 30"/>
            <p:cNvSpPr txBox="1">
              <a:spLocks noChangeArrowheads="1"/>
            </p:cNvSpPr>
            <p:nvPr/>
          </p:nvSpPr>
          <p:spPr bwMode="auto">
            <a:xfrm>
              <a:off x="1416907" y="2011344"/>
              <a:ext cx="771365" cy="5078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Char char="§"/>
              </a:pPr>
              <a:r>
                <a:rPr lang="ko-KR" altLang="en-US" sz="900" b="1" dirty="0">
                  <a:solidFill>
                    <a:schemeClr val="bg1"/>
                  </a:solidFill>
                  <a:ea typeface="굴림" pitchFamily="50" charset="-127"/>
                </a:rPr>
                <a:t>  </a:t>
              </a:r>
              <a:r>
                <a:rPr lang="en-US" altLang="ko-KR" sz="900" b="1" dirty="0">
                  <a:solidFill>
                    <a:schemeClr val="bg1"/>
                  </a:solidFill>
                  <a:ea typeface="굴림" pitchFamily="50" charset="-127"/>
                </a:rPr>
                <a:t>Develop</a:t>
              </a:r>
            </a:p>
            <a:p>
              <a:pPr>
                <a:buFont typeface="Wingdings" pitchFamily="2" charset="2"/>
                <a:buChar char="§"/>
              </a:pPr>
              <a:r>
                <a:rPr lang="en-US" altLang="ko-KR" sz="900" b="1" dirty="0">
                  <a:solidFill>
                    <a:schemeClr val="bg1"/>
                  </a:solidFill>
                  <a:ea typeface="굴림" pitchFamily="50" charset="-127"/>
                </a:rPr>
                <a:t>  Build</a:t>
              </a:r>
            </a:p>
            <a:p>
              <a:pPr>
                <a:buFont typeface="Wingdings" pitchFamily="2" charset="2"/>
                <a:buChar char="§"/>
              </a:pPr>
              <a:r>
                <a:rPr lang="en-US" altLang="ko-KR" sz="900" b="1" dirty="0">
                  <a:solidFill>
                    <a:schemeClr val="bg1"/>
                  </a:solidFill>
                  <a:ea typeface="굴림" pitchFamily="50" charset="-127"/>
                </a:rPr>
                <a:t>  Test</a:t>
              </a:r>
            </a:p>
          </p:txBody>
        </p:sp>
      </p:grpSp>
      <p:sp>
        <p:nvSpPr>
          <p:cNvPr id="55" name="Text Box 40"/>
          <p:cNvSpPr txBox="1">
            <a:spLocks noChangeArrowheads="1"/>
          </p:cNvSpPr>
          <p:nvPr/>
        </p:nvSpPr>
        <p:spPr bwMode="auto">
          <a:xfrm>
            <a:off x="7715272" y="3330611"/>
            <a:ext cx="9925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ko-KR" altLang="en-US" sz="900" b="1" dirty="0">
                <a:solidFill>
                  <a:schemeClr val="bg1"/>
                </a:solidFill>
                <a:ea typeface="굴림" pitchFamily="50" charset="-127"/>
              </a:rPr>
              <a:t>  </a:t>
            </a:r>
            <a:r>
              <a:rPr lang="en-US" altLang="ko-KR" sz="900" b="1" dirty="0">
                <a:solidFill>
                  <a:schemeClr val="bg1"/>
                </a:solidFill>
                <a:ea typeface="굴림" pitchFamily="50" charset="-127"/>
              </a:rPr>
              <a:t>Inventory</a:t>
            </a:r>
          </a:p>
          <a:p>
            <a:pPr>
              <a:buFont typeface="Wingdings" pitchFamily="2" charset="2"/>
              <a:buNone/>
            </a:pPr>
            <a:r>
              <a:rPr lang="en-US" altLang="ko-KR" sz="900" b="1" dirty="0">
                <a:solidFill>
                  <a:schemeClr val="bg1"/>
                </a:solidFill>
                <a:ea typeface="굴림" pitchFamily="50" charset="-127"/>
              </a:rPr>
              <a:t>  Management</a:t>
            </a:r>
          </a:p>
        </p:txBody>
      </p:sp>
      <p:sp>
        <p:nvSpPr>
          <p:cNvPr id="56" name="Line 41"/>
          <p:cNvSpPr>
            <a:spLocks noChangeShapeType="1"/>
          </p:cNvSpPr>
          <p:nvPr/>
        </p:nvSpPr>
        <p:spPr bwMode="auto">
          <a:xfrm>
            <a:off x="7535892" y="1746523"/>
            <a:ext cx="1368000" cy="9525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58" name="Line 43"/>
          <p:cNvSpPr>
            <a:spLocks noChangeShapeType="1"/>
          </p:cNvSpPr>
          <p:nvPr/>
        </p:nvSpPr>
        <p:spPr bwMode="auto">
          <a:xfrm flipV="1">
            <a:off x="1168369" y="1746234"/>
            <a:ext cx="1656000" cy="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62" name="Text Box 45"/>
          <p:cNvSpPr txBox="1">
            <a:spLocks noChangeArrowheads="1"/>
          </p:cNvSpPr>
          <p:nvPr/>
        </p:nvSpPr>
        <p:spPr bwMode="auto">
          <a:xfrm>
            <a:off x="3608356" y="1149334"/>
            <a:ext cx="2606718" cy="2769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ko-KR" sz="1200" b="1" dirty="0" smtClean="0">
                <a:ea typeface="굴림" pitchFamily="50" charset="-127"/>
              </a:rPr>
              <a:t>Software Lifecycle </a:t>
            </a:r>
            <a:r>
              <a:rPr lang="en-US" altLang="ko-KR" sz="1200" b="1" dirty="0">
                <a:ea typeface="굴림" pitchFamily="50" charset="-127"/>
              </a:rPr>
              <a:t>Management</a:t>
            </a:r>
          </a:p>
        </p:txBody>
      </p:sp>
      <p:sp>
        <p:nvSpPr>
          <p:cNvPr id="64" name="Text Box 46"/>
          <p:cNvSpPr txBox="1">
            <a:spLocks noChangeArrowheads="1"/>
          </p:cNvSpPr>
          <p:nvPr/>
        </p:nvSpPr>
        <p:spPr bwMode="auto">
          <a:xfrm>
            <a:off x="4886335" y="1433949"/>
            <a:ext cx="1114425" cy="6397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ko-KR" sz="1200" b="1" dirty="0">
                <a:ea typeface="굴림" pitchFamily="50" charset="-127"/>
              </a:rPr>
              <a:t>Software</a:t>
            </a:r>
          </a:p>
          <a:p>
            <a:pPr algn="ctr"/>
            <a:r>
              <a:rPr lang="en-US" altLang="ko-KR" sz="1200" b="1" dirty="0">
                <a:ea typeface="굴림" pitchFamily="50" charset="-127"/>
              </a:rPr>
              <a:t>Value</a:t>
            </a:r>
          </a:p>
          <a:p>
            <a:pPr algn="ctr"/>
            <a:r>
              <a:rPr lang="en-US" altLang="ko-KR" sz="1200" b="1" dirty="0">
                <a:ea typeface="굴림" pitchFamily="50" charset="-127"/>
              </a:rPr>
              <a:t>Management</a:t>
            </a:r>
          </a:p>
        </p:txBody>
      </p:sp>
      <p:sp>
        <p:nvSpPr>
          <p:cNvPr id="66" name="Text Box 47"/>
          <p:cNvSpPr txBox="1">
            <a:spLocks noChangeArrowheads="1"/>
          </p:cNvSpPr>
          <p:nvPr/>
        </p:nvSpPr>
        <p:spPr bwMode="auto">
          <a:xfrm>
            <a:off x="1431911" y="1423971"/>
            <a:ext cx="1139825" cy="6397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ko-KR" sz="1200" b="1" dirty="0">
                <a:ea typeface="굴림" pitchFamily="50" charset="-127"/>
              </a:rPr>
              <a:t>Software</a:t>
            </a:r>
          </a:p>
          <a:p>
            <a:pPr algn="ctr"/>
            <a:r>
              <a:rPr lang="en-US" altLang="ko-KR" sz="1200" b="1" dirty="0">
                <a:ea typeface="굴림" pitchFamily="50" charset="-127"/>
              </a:rPr>
              <a:t>Development</a:t>
            </a:r>
          </a:p>
          <a:p>
            <a:pPr algn="ctr"/>
            <a:r>
              <a:rPr lang="en-US" altLang="ko-KR" sz="1200" b="1" dirty="0">
                <a:ea typeface="굴림" pitchFamily="50" charset="-127"/>
              </a:rPr>
              <a:t>Management</a:t>
            </a:r>
          </a:p>
        </p:txBody>
      </p:sp>
      <p:sp>
        <p:nvSpPr>
          <p:cNvPr id="69" name="Text Box 48"/>
          <p:cNvSpPr txBox="1">
            <a:spLocks noChangeArrowheads="1"/>
          </p:cNvSpPr>
          <p:nvPr/>
        </p:nvSpPr>
        <p:spPr bwMode="auto">
          <a:xfrm>
            <a:off x="7672417" y="1454134"/>
            <a:ext cx="1114425" cy="6397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ko-KR" sz="1200" b="1" dirty="0">
                <a:ea typeface="굴림" pitchFamily="50" charset="-127"/>
              </a:rPr>
              <a:t>Software</a:t>
            </a:r>
          </a:p>
          <a:p>
            <a:pPr algn="ctr"/>
            <a:r>
              <a:rPr lang="en-US" altLang="ko-KR" sz="1200" b="1" dirty="0">
                <a:ea typeface="굴림" pitchFamily="50" charset="-127"/>
              </a:rPr>
              <a:t>Inventory</a:t>
            </a:r>
          </a:p>
          <a:p>
            <a:pPr algn="ctr"/>
            <a:r>
              <a:rPr lang="en-US" altLang="ko-KR" sz="1200" b="1" dirty="0">
                <a:ea typeface="굴림" pitchFamily="50" charset="-127"/>
              </a:rPr>
              <a:t>Management</a:t>
            </a:r>
          </a:p>
        </p:txBody>
      </p:sp>
      <p:sp>
        <p:nvSpPr>
          <p:cNvPr id="70" name="Line 49"/>
          <p:cNvSpPr>
            <a:spLocks noChangeShapeType="1"/>
          </p:cNvSpPr>
          <p:nvPr/>
        </p:nvSpPr>
        <p:spPr bwMode="auto">
          <a:xfrm>
            <a:off x="1158845" y="1142984"/>
            <a:ext cx="7937" cy="4957762"/>
          </a:xfrm>
          <a:prstGeom prst="line">
            <a:avLst/>
          </a:prstGeom>
          <a:noFill/>
          <a:ln w="9525">
            <a:solidFill>
              <a:srgbClr val="C0C0C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73" name="Line 49"/>
          <p:cNvSpPr>
            <a:spLocks noChangeShapeType="1"/>
          </p:cNvSpPr>
          <p:nvPr/>
        </p:nvSpPr>
        <p:spPr bwMode="auto">
          <a:xfrm>
            <a:off x="8921781" y="1142984"/>
            <a:ext cx="7937" cy="4957762"/>
          </a:xfrm>
          <a:prstGeom prst="line">
            <a:avLst/>
          </a:prstGeom>
          <a:noFill/>
          <a:ln w="9525">
            <a:solidFill>
              <a:srgbClr val="C0C0C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88" name="AutoShape 13"/>
          <p:cNvSpPr>
            <a:spLocks noChangeArrowheads="1"/>
          </p:cNvSpPr>
          <p:nvPr/>
        </p:nvSpPr>
        <p:spPr bwMode="auto">
          <a:xfrm>
            <a:off x="3071802" y="2235713"/>
            <a:ext cx="972000" cy="658812"/>
          </a:xfrm>
          <a:prstGeom prst="chevron">
            <a:avLst>
              <a:gd name="adj" fmla="val 33251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altLang="ko-KR" sz="900" b="1" dirty="0" smtClean="0">
                <a:solidFill>
                  <a:srgbClr val="FFFFFF"/>
                </a:solidFill>
                <a:latin typeface="+mn-ea"/>
              </a:rPr>
              <a:t>  Market</a:t>
            </a:r>
            <a:endParaRPr lang="ko-KR" altLang="en-US" sz="900" b="1" dirty="0">
              <a:solidFill>
                <a:srgbClr val="FFFFFF"/>
              </a:solidFill>
              <a:latin typeface="+mn-ea"/>
            </a:endParaRPr>
          </a:p>
        </p:txBody>
      </p:sp>
      <p:sp>
        <p:nvSpPr>
          <p:cNvPr id="80" name="AutoShape 13"/>
          <p:cNvSpPr>
            <a:spLocks noChangeArrowheads="1"/>
          </p:cNvSpPr>
          <p:nvPr/>
        </p:nvSpPr>
        <p:spPr bwMode="auto">
          <a:xfrm>
            <a:off x="3914623" y="2235713"/>
            <a:ext cx="972000" cy="658812"/>
          </a:xfrm>
          <a:prstGeom prst="chevron">
            <a:avLst>
              <a:gd name="adj" fmla="val 33251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altLang="ko-KR" sz="900" b="1" dirty="0" smtClean="0">
                <a:solidFill>
                  <a:srgbClr val="FFFFFF"/>
                </a:solidFill>
                <a:latin typeface="+mn-ea"/>
              </a:rPr>
              <a:t>Sell</a:t>
            </a:r>
            <a:endParaRPr lang="ko-KR" altLang="en-US" sz="900" b="1" dirty="0">
              <a:solidFill>
                <a:srgbClr val="FFFFFF"/>
              </a:solidFill>
              <a:latin typeface="+mn-ea"/>
            </a:endParaRPr>
          </a:p>
        </p:txBody>
      </p:sp>
      <p:sp>
        <p:nvSpPr>
          <p:cNvPr id="81" name="AutoShape 13"/>
          <p:cNvSpPr>
            <a:spLocks noChangeArrowheads="1"/>
          </p:cNvSpPr>
          <p:nvPr/>
        </p:nvSpPr>
        <p:spPr bwMode="auto">
          <a:xfrm>
            <a:off x="4757444" y="2235713"/>
            <a:ext cx="972000" cy="658812"/>
          </a:xfrm>
          <a:prstGeom prst="chevron">
            <a:avLst>
              <a:gd name="adj" fmla="val 33251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altLang="ko-KR" sz="900" b="1" dirty="0" smtClean="0">
                <a:solidFill>
                  <a:srgbClr val="FFFFFF"/>
                </a:solidFill>
                <a:latin typeface="+mn-ea"/>
              </a:rPr>
              <a:t>   Distribute</a:t>
            </a:r>
            <a:endParaRPr lang="ko-KR" altLang="en-US" sz="900" b="1" dirty="0">
              <a:solidFill>
                <a:srgbClr val="FFFFFF"/>
              </a:solidFill>
              <a:latin typeface="+mn-ea"/>
            </a:endParaRPr>
          </a:p>
        </p:txBody>
      </p:sp>
      <p:sp>
        <p:nvSpPr>
          <p:cNvPr id="82" name="AutoShape 13"/>
          <p:cNvSpPr>
            <a:spLocks noChangeArrowheads="1"/>
          </p:cNvSpPr>
          <p:nvPr/>
        </p:nvSpPr>
        <p:spPr bwMode="auto">
          <a:xfrm>
            <a:off x="5600264" y="2235713"/>
            <a:ext cx="972000" cy="658812"/>
          </a:xfrm>
          <a:prstGeom prst="chevron">
            <a:avLst>
              <a:gd name="adj" fmla="val 33251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altLang="ko-KR" sz="900" b="1" dirty="0" smtClean="0">
                <a:solidFill>
                  <a:srgbClr val="FFFFFF"/>
                </a:solidFill>
                <a:latin typeface="+mn-ea"/>
              </a:rPr>
              <a:t> Service</a:t>
            </a:r>
            <a:endParaRPr lang="ko-KR" altLang="en-US" sz="900" b="1" dirty="0">
              <a:solidFill>
                <a:srgbClr val="FFFFFF"/>
              </a:solidFill>
              <a:latin typeface="+mn-ea"/>
            </a:endParaRPr>
          </a:p>
        </p:txBody>
      </p:sp>
      <p:sp>
        <p:nvSpPr>
          <p:cNvPr id="83" name="AutoShape 13"/>
          <p:cNvSpPr>
            <a:spLocks noChangeArrowheads="1"/>
          </p:cNvSpPr>
          <p:nvPr/>
        </p:nvSpPr>
        <p:spPr bwMode="auto">
          <a:xfrm>
            <a:off x="3929058" y="3201503"/>
            <a:ext cx="972000" cy="658812"/>
          </a:xfrm>
          <a:prstGeom prst="chevron">
            <a:avLst>
              <a:gd name="adj" fmla="val 33251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altLang="ko-KR" sz="900" b="1" dirty="0" smtClean="0">
                <a:solidFill>
                  <a:schemeClr val="tx1"/>
                </a:solidFill>
                <a:latin typeface="+mn-ea"/>
              </a:rPr>
              <a:t>BUY</a:t>
            </a:r>
            <a:endParaRPr lang="ko-KR" altLang="en-US" sz="9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84" name="AutoShape 13"/>
          <p:cNvSpPr>
            <a:spLocks noChangeArrowheads="1"/>
          </p:cNvSpPr>
          <p:nvPr/>
        </p:nvSpPr>
        <p:spPr bwMode="auto">
          <a:xfrm>
            <a:off x="4771879" y="3201503"/>
            <a:ext cx="972000" cy="658812"/>
          </a:xfrm>
          <a:prstGeom prst="chevron">
            <a:avLst>
              <a:gd name="adj" fmla="val 33251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altLang="ko-KR" sz="900" b="1" dirty="0" smtClean="0">
                <a:solidFill>
                  <a:schemeClr val="tx1"/>
                </a:solidFill>
                <a:latin typeface="+mn-ea"/>
              </a:rPr>
              <a:t>Prepare</a:t>
            </a:r>
            <a:br>
              <a:rPr lang="en-US" altLang="ko-KR" sz="900" b="1" dirty="0" smtClean="0">
                <a:solidFill>
                  <a:schemeClr val="tx1"/>
                </a:solidFill>
                <a:latin typeface="+mn-ea"/>
              </a:rPr>
            </a:br>
            <a:r>
              <a:rPr lang="en-US" altLang="ko-KR" sz="900" b="1" dirty="0" smtClean="0">
                <a:solidFill>
                  <a:schemeClr val="tx1"/>
                </a:solidFill>
                <a:latin typeface="+mn-ea"/>
              </a:rPr>
              <a:t>&amp;</a:t>
            </a:r>
            <a:br>
              <a:rPr lang="en-US" altLang="ko-KR" sz="900" b="1" dirty="0" smtClean="0">
                <a:solidFill>
                  <a:schemeClr val="tx1"/>
                </a:solidFill>
                <a:latin typeface="+mn-ea"/>
              </a:rPr>
            </a:br>
            <a:r>
              <a:rPr lang="en-US" altLang="ko-KR" sz="900" b="1" dirty="0" smtClean="0">
                <a:solidFill>
                  <a:schemeClr val="tx1"/>
                </a:solidFill>
                <a:latin typeface="+mn-ea"/>
              </a:rPr>
              <a:t>Deploy</a:t>
            </a:r>
            <a:endParaRPr lang="ko-KR" altLang="en-US" sz="9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85" name="AutoShape 13"/>
          <p:cNvSpPr>
            <a:spLocks noChangeArrowheads="1"/>
          </p:cNvSpPr>
          <p:nvPr/>
        </p:nvSpPr>
        <p:spPr bwMode="auto">
          <a:xfrm>
            <a:off x="5614700" y="3201503"/>
            <a:ext cx="972000" cy="658812"/>
          </a:xfrm>
          <a:prstGeom prst="chevron">
            <a:avLst>
              <a:gd name="adj" fmla="val 33251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altLang="ko-KR" sz="900" b="1" dirty="0" smtClean="0">
                <a:solidFill>
                  <a:schemeClr val="tx1"/>
                </a:solidFill>
                <a:latin typeface="+mn-ea"/>
              </a:rPr>
              <a:t>   Maintain</a:t>
            </a:r>
            <a:endParaRPr lang="ko-KR" altLang="en-US" sz="9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95" name="AutoShape 13"/>
          <p:cNvSpPr>
            <a:spLocks noChangeArrowheads="1"/>
          </p:cNvSpPr>
          <p:nvPr/>
        </p:nvSpPr>
        <p:spPr bwMode="auto">
          <a:xfrm>
            <a:off x="6457520" y="3201503"/>
            <a:ext cx="972000" cy="658812"/>
          </a:xfrm>
          <a:prstGeom prst="chevron">
            <a:avLst>
              <a:gd name="adj" fmla="val 33251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altLang="ko-KR" sz="900" b="1" dirty="0" smtClean="0">
                <a:solidFill>
                  <a:schemeClr val="tx1"/>
                </a:solidFill>
                <a:latin typeface="+mn-ea"/>
              </a:rPr>
              <a:t>   Renew</a:t>
            </a:r>
            <a:endParaRPr lang="ko-KR" altLang="en-US" sz="9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02" name="AutoShape 13"/>
          <p:cNvSpPr>
            <a:spLocks noChangeArrowheads="1"/>
          </p:cNvSpPr>
          <p:nvPr/>
        </p:nvSpPr>
        <p:spPr bwMode="auto">
          <a:xfrm>
            <a:off x="6438624" y="2235713"/>
            <a:ext cx="972000" cy="658812"/>
          </a:xfrm>
          <a:prstGeom prst="chevron">
            <a:avLst>
              <a:gd name="adj" fmla="val 33251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altLang="ko-KR" sz="900" b="1" dirty="0" smtClean="0">
                <a:solidFill>
                  <a:srgbClr val="FFFFFF"/>
                </a:solidFill>
                <a:latin typeface="+mn-ea"/>
              </a:rPr>
              <a:t> Renew</a:t>
            </a:r>
            <a:endParaRPr lang="ko-KR" altLang="en-US" sz="900" b="1" dirty="0">
              <a:solidFill>
                <a:srgbClr val="FFFFFF"/>
              </a:solidFill>
              <a:latin typeface="+mn-ea"/>
            </a:endParaRPr>
          </a:p>
        </p:txBody>
      </p:sp>
      <p:grpSp>
        <p:nvGrpSpPr>
          <p:cNvPr id="103" name="그룹 102"/>
          <p:cNvGrpSpPr/>
          <p:nvPr/>
        </p:nvGrpSpPr>
        <p:grpSpPr>
          <a:xfrm>
            <a:off x="1577038" y="4398355"/>
            <a:ext cx="5209540" cy="1173785"/>
            <a:chOff x="2928926" y="4357694"/>
            <a:chExt cx="5209540" cy="1173785"/>
          </a:xfrm>
        </p:grpSpPr>
        <p:pic>
          <p:nvPicPr>
            <p:cNvPr id="96" name="Picture 4" descr="5solutions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2928926" y="4357694"/>
              <a:ext cx="5209540" cy="7556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7" name="Text Box 6"/>
            <p:cNvSpPr txBox="1">
              <a:spLocks noChangeArrowheads="1"/>
            </p:cNvSpPr>
            <p:nvPr/>
          </p:nvSpPr>
          <p:spPr bwMode="auto">
            <a:xfrm>
              <a:off x="2928926" y="5100592"/>
              <a:ext cx="873957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1050" b="1" dirty="0">
                  <a:ea typeface="굴림" charset="-127"/>
                </a:rPr>
                <a:t>Software</a:t>
              </a:r>
            </a:p>
            <a:p>
              <a:r>
                <a:rPr lang="en-US" altLang="ko-KR" sz="1050" b="1" dirty="0">
                  <a:ea typeface="굴림" charset="-127"/>
                </a:rPr>
                <a:t>Packaging</a:t>
              </a:r>
            </a:p>
          </p:txBody>
        </p:sp>
        <p:sp>
          <p:nvSpPr>
            <p:cNvPr id="98" name="Text Box 7"/>
            <p:cNvSpPr txBox="1">
              <a:spLocks noChangeArrowheads="1"/>
            </p:cNvSpPr>
            <p:nvPr/>
          </p:nvSpPr>
          <p:spPr bwMode="auto">
            <a:xfrm>
              <a:off x="3823126" y="5100592"/>
              <a:ext cx="1104790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1050" b="1" dirty="0">
                  <a:ea typeface="굴림" charset="-127"/>
                </a:rPr>
                <a:t>Customization</a:t>
              </a:r>
            </a:p>
          </p:txBody>
        </p:sp>
        <p:sp>
          <p:nvSpPr>
            <p:cNvPr id="99" name="Text Box 8"/>
            <p:cNvSpPr txBox="1">
              <a:spLocks noChangeArrowheads="1"/>
            </p:cNvSpPr>
            <p:nvPr/>
          </p:nvSpPr>
          <p:spPr bwMode="auto">
            <a:xfrm>
              <a:off x="5025886" y="5091356"/>
              <a:ext cx="1214446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altLang="ko-KR" sz="1050" b="1" dirty="0" smtClean="0">
                  <a:ea typeface="굴림" charset="-127"/>
                </a:rPr>
                <a:t>Conflict Resolution</a:t>
              </a:r>
              <a:endParaRPr lang="en-US" altLang="ko-KR" sz="1050" b="1" dirty="0">
                <a:ea typeface="굴림" charset="-127"/>
              </a:endParaRPr>
            </a:p>
          </p:txBody>
        </p:sp>
        <p:sp>
          <p:nvSpPr>
            <p:cNvPr id="100" name="Text Box 9"/>
            <p:cNvSpPr txBox="1">
              <a:spLocks noChangeArrowheads="1"/>
            </p:cNvSpPr>
            <p:nvPr/>
          </p:nvSpPr>
          <p:spPr bwMode="auto">
            <a:xfrm>
              <a:off x="6150422" y="5100592"/>
              <a:ext cx="676788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1050" b="1" dirty="0">
                  <a:ea typeface="굴림" charset="-127"/>
                </a:rPr>
                <a:t>Testing</a:t>
              </a:r>
            </a:p>
          </p:txBody>
        </p:sp>
        <p:sp>
          <p:nvSpPr>
            <p:cNvPr id="101" name="Text Box 10"/>
            <p:cNvSpPr txBox="1">
              <a:spLocks noChangeArrowheads="1"/>
            </p:cNvSpPr>
            <p:nvPr/>
          </p:nvSpPr>
          <p:spPr bwMode="auto">
            <a:xfrm>
              <a:off x="7056011" y="5100592"/>
              <a:ext cx="946093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1050" b="1" dirty="0">
                  <a:ea typeface="굴림" charset="-127"/>
                </a:rPr>
                <a:t>Distribution</a:t>
              </a:r>
            </a:p>
          </p:txBody>
        </p:sp>
      </p:grpSp>
      <p:grpSp>
        <p:nvGrpSpPr>
          <p:cNvPr id="60" name="그룹 59"/>
          <p:cNvGrpSpPr/>
          <p:nvPr/>
        </p:nvGrpSpPr>
        <p:grpSpPr>
          <a:xfrm>
            <a:off x="6715140" y="4286256"/>
            <a:ext cx="2180471" cy="2148622"/>
            <a:chOff x="6715140" y="4286256"/>
            <a:chExt cx="2180471" cy="2148622"/>
          </a:xfrm>
        </p:grpSpPr>
        <p:pic>
          <p:nvPicPr>
            <p:cNvPr id="107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20000"/>
            </a:blip>
            <a:srcRect/>
            <a:stretch>
              <a:fillRect/>
            </a:stretch>
          </p:blipFill>
          <p:spPr bwMode="auto">
            <a:xfrm>
              <a:off x="8001024" y="5786454"/>
              <a:ext cx="558642" cy="648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20000" contrast="-10000"/>
            </a:blip>
            <a:srcRect/>
            <a:stretch>
              <a:fillRect/>
            </a:stretch>
          </p:blipFill>
          <p:spPr bwMode="auto">
            <a:xfrm>
              <a:off x="6715140" y="5715016"/>
              <a:ext cx="558642" cy="648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9" name="Picture 11" descr="O:\PPT Template\Collected Templete\SoftGrid\Virtualization Client.png"/>
            <p:cNvPicPr>
              <a:picLocks noChangeAspect="1" noChangeArrowheads="1"/>
            </p:cNvPicPr>
            <p:nvPr/>
          </p:nvPicPr>
          <p:blipFill>
            <a:blip r:embed="rId4">
              <a:lum bright="20000"/>
            </a:blip>
            <a:srcRect/>
            <a:stretch>
              <a:fillRect/>
            </a:stretch>
          </p:blipFill>
          <p:spPr bwMode="auto">
            <a:xfrm>
              <a:off x="7358082" y="5857892"/>
              <a:ext cx="579072" cy="572977"/>
            </a:xfrm>
            <a:prstGeom prst="rect">
              <a:avLst/>
            </a:prstGeom>
            <a:noFill/>
          </p:spPr>
        </p:pic>
        <p:grpSp>
          <p:nvGrpSpPr>
            <p:cNvPr id="113" name="그룹 112"/>
            <p:cNvGrpSpPr/>
            <p:nvPr/>
          </p:nvGrpSpPr>
          <p:grpSpPr>
            <a:xfrm>
              <a:off x="6929454" y="4286256"/>
              <a:ext cx="1966157" cy="1191346"/>
              <a:chOff x="7000892" y="4074629"/>
              <a:chExt cx="1966157" cy="1191346"/>
            </a:xfrm>
          </p:grpSpPr>
          <p:pic>
            <p:nvPicPr>
              <p:cNvPr id="106" name="Picture 5" descr="Desktop-SoftGrid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7000892" y="4074629"/>
                <a:ext cx="1099198" cy="1191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12" name="Text Box 48"/>
              <p:cNvSpPr txBox="1">
                <a:spLocks noChangeArrowheads="1"/>
              </p:cNvSpPr>
              <p:nvPr/>
            </p:nvSpPr>
            <p:spPr bwMode="auto">
              <a:xfrm>
                <a:off x="7929586" y="4498311"/>
                <a:ext cx="1037463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1000" b="1" dirty="0" smtClean="0">
                    <a:ea typeface="굴림" pitchFamily="50" charset="-127"/>
                  </a:rPr>
                  <a:t>Management </a:t>
                </a:r>
                <a:br>
                  <a:rPr lang="en-US" altLang="ko-KR" sz="1000" b="1" dirty="0" smtClean="0">
                    <a:ea typeface="굴림" pitchFamily="50" charset="-127"/>
                  </a:rPr>
                </a:br>
                <a:r>
                  <a:rPr lang="en-US" altLang="ko-KR" sz="1000" b="1" dirty="0" smtClean="0">
                    <a:ea typeface="굴림" pitchFamily="50" charset="-127"/>
                  </a:rPr>
                  <a:t>System</a:t>
                </a:r>
                <a:endParaRPr lang="en-US" altLang="ko-KR" sz="1000" b="1" dirty="0">
                  <a:ea typeface="굴림" pitchFamily="50" charset="-127"/>
                </a:endParaRPr>
              </a:p>
            </p:txBody>
          </p:sp>
        </p:grpSp>
        <p:cxnSp>
          <p:nvCxnSpPr>
            <p:cNvPr id="117" name="직선 화살표 연결선 116"/>
            <p:cNvCxnSpPr>
              <a:stCxn id="106" idx="2"/>
              <a:endCxn id="108" idx="0"/>
            </p:cNvCxnSpPr>
            <p:nvPr/>
          </p:nvCxnSpPr>
          <p:spPr>
            <a:xfrm rot="5400000">
              <a:off x="7118050" y="5354013"/>
              <a:ext cx="237414" cy="484592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직선 화살표 연결선 118"/>
            <p:cNvCxnSpPr>
              <a:stCxn id="106" idx="2"/>
              <a:endCxn id="109" idx="0"/>
            </p:cNvCxnSpPr>
            <p:nvPr/>
          </p:nvCxnSpPr>
          <p:spPr>
            <a:xfrm rot="16200000" flipH="1">
              <a:off x="7373190" y="5583464"/>
              <a:ext cx="380290" cy="168565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직선 화살표 연결선 120"/>
            <p:cNvCxnSpPr>
              <a:stCxn id="106" idx="2"/>
              <a:endCxn id="107" idx="0"/>
            </p:cNvCxnSpPr>
            <p:nvPr/>
          </p:nvCxnSpPr>
          <p:spPr>
            <a:xfrm rot="16200000" flipH="1">
              <a:off x="7725273" y="5231382"/>
              <a:ext cx="308852" cy="801292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그룹 96"/>
          <p:cNvGrpSpPr/>
          <p:nvPr/>
        </p:nvGrpSpPr>
        <p:grpSpPr>
          <a:xfrm>
            <a:off x="2928926" y="6072206"/>
            <a:ext cx="1553850" cy="304800"/>
            <a:chOff x="3500430" y="5429264"/>
            <a:chExt cx="1553850" cy="304800"/>
          </a:xfrm>
        </p:grpSpPr>
        <p:pic>
          <p:nvPicPr>
            <p:cNvPr id="140" name="Picture 18" descr="Workflow Manager icon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500430" y="5429264"/>
              <a:ext cx="304800" cy="304800"/>
            </a:xfrm>
            <a:prstGeom prst="rect">
              <a:avLst/>
            </a:prstGeom>
            <a:noFill/>
          </p:spPr>
        </p:pic>
        <p:sp>
          <p:nvSpPr>
            <p:cNvPr id="141" name="직사각형 140"/>
            <p:cNvSpPr/>
            <p:nvPr/>
          </p:nvSpPr>
          <p:spPr>
            <a:xfrm>
              <a:off x="3805220" y="5467368"/>
              <a:ext cx="1249060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900" b="1" dirty="0" smtClean="0"/>
                <a:t>Workflow Manager</a:t>
              </a:r>
              <a:endParaRPr lang="ko-KR" altLang="en-US" sz="900" dirty="0"/>
            </a:p>
          </p:txBody>
        </p:sp>
      </p:grpSp>
      <p:grpSp>
        <p:nvGrpSpPr>
          <p:cNvPr id="134" name="그룹 98"/>
          <p:cNvGrpSpPr/>
          <p:nvPr/>
        </p:nvGrpSpPr>
        <p:grpSpPr>
          <a:xfrm>
            <a:off x="1643042" y="6072206"/>
            <a:ext cx="1204449" cy="304800"/>
            <a:chOff x="3500430" y="5072074"/>
            <a:chExt cx="1204449" cy="304800"/>
          </a:xfrm>
        </p:grpSpPr>
        <p:pic>
          <p:nvPicPr>
            <p:cNvPr id="138" name="Picture 16" descr="AdminStudio icon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500430" y="5072074"/>
              <a:ext cx="304800" cy="304800"/>
            </a:xfrm>
            <a:prstGeom prst="rect">
              <a:avLst/>
            </a:prstGeom>
            <a:noFill/>
          </p:spPr>
        </p:pic>
        <p:sp>
          <p:nvSpPr>
            <p:cNvPr id="139" name="직사각형 138"/>
            <p:cNvSpPr/>
            <p:nvPr/>
          </p:nvSpPr>
          <p:spPr>
            <a:xfrm>
              <a:off x="3800464" y="5109886"/>
              <a:ext cx="904415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900" b="1" dirty="0" err="1" smtClean="0"/>
                <a:t>AdminStudio</a:t>
              </a:r>
              <a:endParaRPr lang="ko-KR" altLang="en-US" sz="900" dirty="0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기업 </a:t>
            </a:r>
            <a:r>
              <a:rPr lang="en-US" altLang="ko-KR" dirty="0" smtClean="0"/>
              <a:t>S/W </a:t>
            </a:r>
            <a:r>
              <a:rPr lang="ko-KR" altLang="en-US" dirty="0" smtClean="0"/>
              <a:t>배포를 위한 최적화 솔루션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Application </a:t>
            </a:r>
            <a:r>
              <a:rPr lang="ko-KR" altLang="en-US" dirty="0" smtClean="0"/>
              <a:t>관리의 현재</a:t>
            </a:r>
            <a:endParaRPr lang="en-US" altLang="ko-KR" dirty="0" smtClean="0"/>
          </a:p>
          <a:p>
            <a:endParaRPr lang="en-US" altLang="ko-KR" dirty="0" smtClean="0"/>
          </a:p>
        </p:txBody>
      </p:sp>
      <p:grpSp>
        <p:nvGrpSpPr>
          <p:cNvPr id="89" name="그룹 88"/>
          <p:cNvGrpSpPr/>
          <p:nvPr/>
        </p:nvGrpSpPr>
        <p:grpSpPr>
          <a:xfrm>
            <a:off x="428596" y="865200"/>
            <a:ext cx="8286808" cy="5564196"/>
            <a:chOff x="428596" y="865200"/>
            <a:chExt cx="8286808" cy="5564196"/>
          </a:xfrm>
        </p:grpSpPr>
        <p:pic>
          <p:nvPicPr>
            <p:cNvPr id="56" name="Picture 2" descr="EnterpriseAppDeploy_Today"/>
            <p:cNvPicPr>
              <a:picLocks noChangeArrowheads="1"/>
            </p:cNvPicPr>
            <p:nvPr/>
          </p:nvPicPr>
          <p:blipFill>
            <a:blip r:embed="rId2"/>
            <a:srcRect l="1555" t="1608" r="3387" b="5667"/>
            <a:stretch>
              <a:fillRect/>
            </a:stretch>
          </p:blipFill>
          <p:spPr bwMode="auto">
            <a:xfrm>
              <a:off x="428596" y="865200"/>
              <a:ext cx="8112587" cy="5564196"/>
            </a:xfrm>
            <a:prstGeom prst="rect">
              <a:avLst/>
            </a:prstGeom>
            <a:noFill/>
          </p:spPr>
        </p:pic>
        <p:sp>
          <p:nvSpPr>
            <p:cNvPr id="57" name="Rectangle 3"/>
            <p:cNvSpPr txBox="1">
              <a:spLocks noChangeArrowheads="1"/>
            </p:cNvSpPr>
            <p:nvPr/>
          </p:nvSpPr>
          <p:spPr bwMode="auto">
            <a:xfrm>
              <a:off x="823933" y="896953"/>
              <a:ext cx="674846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ea"/>
                  <a:cs typeface="+mj-cs"/>
                </a:rPr>
                <a:t>Application</a:t>
              </a:r>
              <a:r>
                <a:rPr kumimoji="0" lang="ko-KR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ea"/>
                  <a:cs typeface="+mj-cs"/>
                </a:rPr>
                <a:t> 관리의 현재</a:t>
              </a:r>
              <a:endPara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cs typeface="+mj-cs"/>
              </a:endParaRPr>
            </a:p>
          </p:txBody>
        </p:sp>
        <p:sp>
          <p:nvSpPr>
            <p:cNvPr id="58" name="Text Box 4"/>
            <p:cNvSpPr txBox="1">
              <a:spLocks noChangeArrowheads="1"/>
            </p:cNvSpPr>
            <p:nvPr/>
          </p:nvSpPr>
          <p:spPr bwMode="auto">
            <a:xfrm>
              <a:off x="1285852" y="1920252"/>
              <a:ext cx="700833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ko-KR" sz="900" dirty="0">
                  <a:latin typeface="Trebuchet MS" pitchFamily="34" charset="0"/>
                  <a:ea typeface="굴림" charset="-127"/>
                </a:rPr>
                <a:t>Setup.exe</a:t>
              </a:r>
            </a:p>
          </p:txBody>
        </p:sp>
        <p:sp>
          <p:nvSpPr>
            <p:cNvPr id="59" name="Rectangle 5"/>
            <p:cNvSpPr>
              <a:spLocks noChangeArrowheads="1"/>
            </p:cNvSpPr>
            <p:nvPr/>
          </p:nvSpPr>
          <p:spPr bwMode="auto">
            <a:xfrm>
              <a:off x="1276352" y="2489745"/>
              <a:ext cx="1371600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tabLst>
                  <a:tab pos="349250" algn="l"/>
                </a:tabLst>
              </a:pPr>
              <a:r>
                <a:rPr lang="en-US" altLang="ko-KR" sz="900">
                  <a:latin typeface="Trebuchet MS" pitchFamily="34" charset="0"/>
                  <a:ea typeface="굴림" charset="-127"/>
                </a:rPr>
                <a:t>snAPPShot file</a:t>
              </a:r>
            </a:p>
          </p:txBody>
        </p:sp>
        <p:sp>
          <p:nvSpPr>
            <p:cNvPr id="60" name="Rectangle 6"/>
            <p:cNvSpPr>
              <a:spLocks noChangeArrowheads="1"/>
            </p:cNvSpPr>
            <p:nvPr/>
          </p:nvSpPr>
          <p:spPr bwMode="auto">
            <a:xfrm>
              <a:off x="1276352" y="3420450"/>
              <a:ext cx="1828800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tabLst>
                  <a:tab pos="349250" algn="l"/>
                </a:tabLst>
              </a:pPr>
              <a:r>
                <a:rPr lang="en-US" altLang="ko-KR" sz="900" dirty="0">
                  <a:latin typeface="Trebuchet MS" pitchFamily="34" charset="0"/>
                  <a:ea typeface="굴림" charset="-127"/>
                </a:rPr>
                <a:t>SMS 1.0 file</a:t>
              </a:r>
            </a:p>
          </p:txBody>
        </p:sp>
        <p:sp>
          <p:nvSpPr>
            <p:cNvPr id="61" name="Rectangle 7"/>
            <p:cNvSpPr>
              <a:spLocks noChangeArrowheads="1"/>
            </p:cNvSpPr>
            <p:nvPr/>
          </p:nvSpPr>
          <p:spPr bwMode="auto">
            <a:xfrm>
              <a:off x="1276352" y="2936902"/>
              <a:ext cx="1828800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tabLst>
                  <a:tab pos="349250" algn="l"/>
                </a:tabLst>
              </a:pPr>
              <a:r>
                <a:rPr lang="en-US" altLang="ko-KR" sz="900" dirty="0" err="1">
                  <a:latin typeface="Trebuchet MS" pitchFamily="34" charset="0"/>
                  <a:ea typeface="굴림" charset="-127"/>
                </a:rPr>
                <a:t>WinINSTALL</a:t>
              </a:r>
              <a:endParaRPr lang="en-US" altLang="ko-KR" sz="900" dirty="0">
                <a:latin typeface="Trebuchet MS" pitchFamily="34" charset="0"/>
                <a:ea typeface="굴림" charset="-127"/>
              </a:endParaRPr>
            </a:p>
          </p:txBody>
        </p:sp>
        <p:sp>
          <p:nvSpPr>
            <p:cNvPr id="62" name="Rectangle 8"/>
            <p:cNvSpPr>
              <a:spLocks noChangeArrowheads="1"/>
            </p:cNvSpPr>
            <p:nvPr/>
          </p:nvSpPr>
          <p:spPr bwMode="auto">
            <a:xfrm>
              <a:off x="1276336" y="4010426"/>
              <a:ext cx="1295400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ko-KR" sz="900" dirty="0">
                  <a:latin typeface="Trebuchet MS" pitchFamily="34" charset="0"/>
                  <a:ea typeface="굴림" charset="-127"/>
                </a:rPr>
                <a:t>Internal Applications</a:t>
              </a:r>
            </a:p>
          </p:txBody>
        </p:sp>
        <p:sp>
          <p:nvSpPr>
            <p:cNvPr id="63" name="Rectangle 9"/>
            <p:cNvSpPr>
              <a:spLocks noChangeArrowheads="1"/>
            </p:cNvSpPr>
            <p:nvPr/>
          </p:nvSpPr>
          <p:spPr bwMode="auto">
            <a:xfrm>
              <a:off x="3286116" y="2229436"/>
              <a:ext cx="966931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ko-KR" sz="900" dirty="0">
                  <a:latin typeface="Trebuchet MS" pitchFamily="34" charset="0"/>
                  <a:ea typeface="굴림" charset="-127"/>
                </a:rPr>
                <a:t>Manual Process</a:t>
              </a:r>
            </a:p>
          </p:txBody>
        </p:sp>
        <p:sp>
          <p:nvSpPr>
            <p:cNvPr id="64" name="Rectangle 10"/>
            <p:cNvSpPr>
              <a:spLocks noChangeArrowheads="1"/>
            </p:cNvSpPr>
            <p:nvPr/>
          </p:nvSpPr>
          <p:spPr bwMode="auto">
            <a:xfrm>
              <a:off x="3438516" y="3067636"/>
              <a:ext cx="10668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ko-KR" sz="900">
                  <a:latin typeface="Trebuchet MS" pitchFamily="34" charset="0"/>
                  <a:ea typeface="굴림" charset="-127"/>
                </a:rPr>
                <a:t>Home Brew System</a:t>
              </a:r>
            </a:p>
          </p:txBody>
        </p:sp>
        <p:sp>
          <p:nvSpPr>
            <p:cNvPr id="65" name="Rectangle 11"/>
            <p:cNvSpPr>
              <a:spLocks noChangeArrowheads="1"/>
            </p:cNvSpPr>
            <p:nvPr/>
          </p:nvSpPr>
          <p:spPr bwMode="auto">
            <a:xfrm>
              <a:off x="5572132" y="1811022"/>
              <a:ext cx="1828800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tabLst>
                  <a:tab pos="349250" algn="l"/>
                </a:tabLst>
              </a:pPr>
              <a:r>
                <a:rPr lang="en-US" altLang="ko-KR" sz="900" dirty="0">
                  <a:latin typeface="Trebuchet MS" pitchFamily="34" charset="0"/>
                  <a:ea typeface="굴림" charset="-127"/>
                </a:rPr>
                <a:t>ESD Solutions</a:t>
              </a:r>
            </a:p>
          </p:txBody>
        </p:sp>
        <p:sp>
          <p:nvSpPr>
            <p:cNvPr id="66" name="Rectangle 12"/>
            <p:cNvSpPr>
              <a:spLocks noChangeArrowheads="1"/>
            </p:cNvSpPr>
            <p:nvPr/>
          </p:nvSpPr>
          <p:spPr bwMode="auto">
            <a:xfrm>
              <a:off x="5572132" y="2154789"/>
              <a:ext cx="18288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tabLst>
                  <a:tab pos="349250" algn="l"/>
                </a:tabLst>
              </a:pPr>
              <a:r>
                <a:rPr lang="en-US" altLang="ko-KR" sz="900" dirty="0">
                  <a:latin typeface="Trebuchet MS" pitchFamily="34" charset="0"/>
                  <a:ea typeface="굴림" charset="-127"/>
                </a:rPr>
                <a:t>Other 3</a:t>
              </a:r>
              <a:r>
                <a:rPr lang="en-US" altLang="ko-KR" sz="900" baseline="30000" dirty="0">
                  <a:latin typeface="Trebuchet MS" pitchFamily="34" charset="0"/>
                  <a:ea typeface="굴림" charset="-127"/>
                </a:rPr>
                <a:t>rd</a:t>
              </a:r>
              <a:r>
                <a:rPr lang="en-US" altLang="ko-KR" sz="900" dirty="0">
                  <a:latin typeface="Trebuchet MS" pitchFamily="34" charset="0"/>
                  <a:ea typeface="굴림" charset="-127"/>
                </a:rPr>
                <a:t>-party </a:t>
              </a:r>
              <a:br>
                <a:rPr lang="en-US" altLang="ko-KR" sz="900" dirty="0">
                  <a:latin typeface="Trebuchet MS" pitchFamily="34" charset="0"/>
                  <a:ea typeface="굴림" charset="-127"/>
                </a:rPr>
              </a:br>
              <a:r>
                <a:rPr lang="en-US" altLang="ko-KR" sz="900" dirty="0">
                  <a:latin typeface="Trebuchet MS" pitchFamily="34" charset="0"/>
                  <a:ea typeface="굴림" charset="-127"/>
                </a:rPr>
                <a:t>tools</a:t>
              </a:r>
            </a:p>
          </p:txBody>
        </p:sp>
        <p:sp>
          <p:nvSpPr>
            <p:cNvPr id="67" name="Rectangle 13"/>
            <p:cNvSpPr>
              <a:spLocks noChangeArrowheads="1"/>
            </p:cNvSpPr>
            <p:nvPr/>
          </p:nvSpPr>
          <p:spPr bwMode="auto">
            <a:xfrm>
              <a:off x="5572132" y="2588948"/>
              <a:ext cx="1828800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tabLst>
                  <a:tab pos="349250" algn="l"/>
                </a:tabLst>
              </a:pPr>
              <a:r>
                <a:rPr lang="en-US" altLang="ko-KR" sz="900" dirty="0">
                  <a:latin typeface="Trebuchet MS" pitchFamily="34" charset="0"/>
                  <a:ea typeface="굴림" charset="-127"/>
                </a:rPr>
                <a:t>FTP</a:t>
              </a:r>
            </a:p>
          </p:txBody>
        </p:sp>
        <p:sp>
          <p:nvSpPr>
            <p:cNvPr id="68" name="Rectangle 14"/>
            <p:cNvSpPr>
              <a:spLocks noChangeArrowheads="1"/>
            </p:cNvSpPr>
            <p:nvPr/>
          </p:nvSpPr>
          <p:spPr bwMode="auto">
            <a:xfrm>
              <a:off x="5572132" y="3436968"/>
              <a:ext cx="1828800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tabLst>
                  <a:tab pos="349250" algn="l"/>
                </a:tabLst>
              </a:pPr>
              <a:r>
                <a:rPr lang="en-US" altLang="ko-KR" sz="900" dirty="0">
                  <a:latin typeface="Trebuchet MS" pitchFamily="34" charset="0"/>
                  <a:ea typeface="굴림" charset="-127"/>
                </a:rPr>
                <a:t>Email</a:t>
              </a:r>
            </a:p>
          </p:txBody>
        </p:sp>
        <p:sp>
          <p:nvSpPr>
            <p:cNvPr id="69" name="Rectangle 15"/>
            <p:cNvSpPr>
              <a:spLocks noChangeArrowheads="1"/>
            </p:cNvSpPr>
            <p:nvPr/>
          </p:nvSpPr>
          <p:spPr bwMode="auto">
            <a:xfrm>
              <a:off x="5572132" y="3839842"/>
              <a:ext cx="1828800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tabLst>
                  <a:tab pos="349250" algn="l"/>
                </a:tabLst>
              </a:pPr>
              <a:r>
                <a:rPr lang="ko-KR" altLang="en-US" sz="900" dirty="0">
                  <a:latin typeface="Trebuchet MS" pitchFamily="34" charset="0"/>
                  <a:ea typeface="굴림" charset="-127"/>
                </a:rPr>
                <a:t>“</a:t>
              </a:r>
              <a:r>
                <a:rPr lang="en-US" altLang="ko-KR" sz="900" dirty="0">
                  <a:latin typeface="Trebuchet MS" pitchFamily="34" charset="0"/>
                  <a:ea typeface="굴림" charset="-127"/>
                </a:rPr>
                <a:t>Sneaker net”</a:t>
              </a:r>
            </a:p>
          </p:txBody>
        </p:sp>
        <p:sp>
          <p:nvSpPr>
            <p:cNvPr id="70" name="Rectangle 16"/>
            <p:cNvSpPr>
              <a:spLocks noChangeArrowheads="1"/>
            </p:cNvSpPr>
            <p:nvPr/>
          </p:nvSpPr>
          <p:spPr bwMode="auto">
            <a:xfrm>
              <a:off x="5572132" y="4222786"/>
              <a:ext cx="1828800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tabLst>
                  <a:tab pos="349250" algn="l"/>
                </a:tabLst>
              </a:pPr>
              <a:r>
                <a:rPr lang="en-US" altLang="ko-KR" sz="900" dirty="0">
                  <a:latin typeface="Trebuchet MS" pitchFamily="34" charset="0"/>
                  <a:ea typeface="굴림" charset="-127"/>
                </a:rPr>
                <a:t>Self-serve</a:t>
              </a:r>
            </a:p>
          </p:txBody>
        </p:sp>
        <p:sp>
          <p:nvSpPr>
            <p:cNvPr id="71" name="Rectangle 17"/>
            <p:cNvSpPr>
              <a:spLocks noChangeArrowheads="1"/>
            </p:cNvSpPr>
            <p:nvPr/>
          </p:nvSpPr>
          <p:spPr bwMode="auto">
            <a:xfrm>
              <a:off x="7143768" y="1822474"/>
              <a:ext cx="685800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tabLst>
                  <a:tab pos="349250" algn="l"/>
                </a:tabLst>
              </a:pPr>
              <a:r>
                <a:rPr lang="en-US" altLang="ko-KR" sz="900" dirty="0">
                  <a:latin typeface="Trebuchet MS" pitchFamily="34" charset="0"/>
                  <a:ea typeface="굴림" charset="-127"/>
                </a:rPr>
                <a:t>Win 95a</a:t>
              </a:r>
            </a:p>
          </p:txBody>
        </p:sp>
        <p:sp>
          <p:nvSpPr>
            <p:cNvPr id="72" name="Rectangle 18"/>
            <p:cNvSpPr>
              <a:spLocks noChangeArrowheads="1"/>
            </p:cNvSpPr>
            <p:nvPr/>
          </p:nvSpPr>
          <p:spPr bwMode="auto">
            <a:xfrm>
              <a:off x="7143768" y="2360498"/>
              <a:ext cx="6858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tabLst>
                  <a:tab pos="349250" algn="l"/>
                </a:tabLst>
              </a:pPr>
              <a:r>
                <a:rPr lang="en-US" altLang="ko-KR" sz="900" dirty="0">
                  <a:latin typeface="Trebuchet MS" pitchFamily="34" charset="0"/>
                  <a:ea typeface="굴림" charset="-127"/>
                </a:rPr>
                <a:t>Win NT 3.51</a:t>
              </a:r>
            </a:p>
          </p:txBody>
        </p:sp>
        <p:sp>
          <p:nvSpPr>
            <p:cNvPr id="73" name="Rectangle 19"/>
            <p:cNvSpPr>
              <a:spLocks noChangeArrowheads="1"/>
            </p:cNvSpPr>
            <p:nvPr/>
          </p:nvSpPr>
          <p:spPr bwMode="auto">
            <a:xfrm>
              <a:off x="7100910" y="3008340"/>
              <a:ext cx="685800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tabLst>
                  <a:tab pos="349250" algn="l"/>
                </a:tabLst>
              </a:pPr>
              <a:r>
                <a:rPr lang="en-US" altLang="ko-KR" sz="900" dirty="0">
                  <a:latin typeface="Trebuchet MS" pitchFamily="34" charset="0"/>
                  <a:ea typeface="굴림" charset="-127"/>
                </a:rPr>
                <a:t>Win 98 SE</a:t>
              </a:r>
            </a:p>
          </p:txBody>
        </p:sp>
        <p:sp>
          <p:nvSpPr>
            <p:cNvPr id="74" name="Rectangle 20"/>
            <p:cNvSpPr>
              <a:spLocks noChangeArrowheads="1"/>
            </p:cNvSpPr>
            <p:nvPr/>
          </p:nvSpPr>
          <p:spPr bwMode="auto">
            <a:xfrm>
              <a:off x="7258072" y="3508406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tabLst>
                  <a:tab pos="349250" algn="l"/>
                </a:tabLst>
              </a:pPr>
              <a:r>
                <a:rPr lang="en-US" altLang="ko-KR" sz="900" dirty="0">
                  <a:latin typeface="Trebuchet MS" pitchFamily="34" charset="0"/>
                  <a:ea typeface="굴림" charset="-127"/>
                </a:rPr>
                <a:t>Win XP</a:t>
              </a:r>
            </a:p>
          </p:txBody>
        </p:sp>
        <p:sp>
          <p:nvSpPr>
            <p:cNvPr id="75" name="Rectangle 21"/>
            <p:cNvSpPr>
              <a:spLocks noChangeArrowheads="1"/>
            </p:cNvSpPr>
            <p:nvPr/>
          </p:nvSpPr>
          <p:spPr bwMode="auto">
            <a:xfrm>
              <a:off x="7929586" y="3579844"/>
              <a:ext cx="685800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tabLst>
                  <a:tab pos="349250" algn="l"/>
                </a:tabLst>
              </a:pPr>
              <a:r>
                <a:rPr lang="en-US" altLang="ko-KR" sz="900" dirty="0">
                  <a:latin typeface="Trebuchet MS" pitchFamily="34" charset="0"/>
                  <a:ea typeface="굴림" charset="-127"/>
                </a:rPr>
                <a:t>Win 95b</a:t>
              </a:r>
            </a:p>
          </p:txBody>
        </p:sp>
        <p:sp>
          <p:nvSpPr>
            <p:cNvPr id="76" name="Rectangle 22"/>
            <p:cNvSpPr>
              <a:spLocks noChangeArrowheads="1"/>
            </p:cNvSpPr>
            <p:nvPr/>
          </p:nvSpPr>
          <p:spPr bwMode="auto">
            <a:xfrm>
              <a:off x="7929586" y="2365398"/>
              <a:ext cx="762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tabLst>
                  <a:tab pos="349250" algn="l"/>
                </a:tabLst>
              </a:pPr>
              <a:r>
                <a:rPr lang="en-US" altLang="ko-KR" sz="900" dirty="0">
                  <a:latin typeface="Trebuchet MS" pitchFamily="34" charset="0"/>
                  <a:ea typeface="굴림" charset="-127"/>
                </a:rPr>
                <a:t>Win NT 4 SP6</a:t>
              </a:r>
            </a:p>
          </p:txBody>
        </p:sp>
        <p:sp>
          <p:nvSpPr>
            <p:cNvPr id="77" name="Rectangle 23"/>
            <p:cNvSpPr>
              <a:spLocks noChangeArrowheads="1"/>
            </p:cNvSpPr>
            <p:nvPr/>
          </p:nvSpPr>
          <p:spPr bwMode="auto">
            <a:xfrm>
              <a:off x="8005786" y="1722456"/>
              <a:ext cx="533400" cy="5078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tabLst>
                  <a:tab pos="349250" algn="l"/>
                </a:tabLst>
              </a:pPr>
              <a:r>
                <a:rPr lang="en-US" altLang="ko-KR" sz="900" dirty="0">
                  <a:latin typeface="Trebuchet MS" pitchFamily="34" charset="0"/>
                  <a:ea typeface="굴림" charset="-127"/>
                </a:rPr>
                <a:t>Win 2000 SP 4</a:t>
              </a:r>
            </a:p>
          </p:txBody>
        </p:sp>
        <p:sp>
          <p:nvSpPr>
            <p:cNvPr id="78" name="Rectangle 24"/>
            <p:cNvSpPr>
              <a:spLocks noChangeArrowheads="1"/>
            </p:cNvSpPr>
            <p:nvPr/>
          </p:nvSpPr>
          <p:spPr bwMode="auto">
            <a:xfrm>
              <a:off x="7929586" y="3008340"/>
              <a:ext cx="685800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tabLst>
                  <a:tab pos="349250" algn="l"/>
                </a:tabLst>
              </a:pPr>
              <a:r>
                <a:rPr lang="en-US" altLang="ko-KR" sz="900" dirty="0">
                  <a:latin typeface="Trebuchet MS" pitchFamily="34" charset="0"/>
                  <a:ea typeface="굴림" charset="-127"/>
                </a:rPr>
                <a:t>Win Me</a:t>
              </a:r>
            </a:p>
          </p:txBody>
        </p:sp>
        <p:sp>
          <p:nvSpPr>
            <p:cNvPr id="79" name="Rectangle 25"/>
            <p:cNvSpPr>
              <a:spLocks noChangeArrowheads="1"/>
            </p:cNvSpPr>
            <p:nvPr/>
          </p:nvSpPr>
          <p:spPr bwMode="auto">
            <a:xfrm>
              <a:off x="600076" y="4983914"/>
              <a:ext cx="1981200" cy="722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168275" indent="-168275" eaLnBrk="1" hangingPunct="1">
                <a:lnSpc>
                  <a:spcPts val="1700"/>
                </a:lnSpc>
                <a:spcBef>
                  <a:spcPct val="20000"/>
                </a:spcBef>
                <a:spcAft>
                  <a:spcPct val="50000"/>
                </a:spcAft>
                <a:buFont typeface="Wingdings" pitchFamily="2" charset="2"/>
                <a:buChar char="ü"/>
              </a:pPr>
              <a:r>
                <a:rPr lang="ko-KR" altLang="en-US" sz="1100" dirty="0">
                  <a:latin typeface="+mn-ea"/>
                </a:rPr>
                <a:t>일관성이 없고</a:t>
              </a:r>
              <a:r>
                <a:rPr lang="en-US" altLang="ko-KR" sz="1100" dirty="0">
                  <a:latin typeface="+mn-ea"/>
                </a:rPr>
                <a:t>, </a:t>
              </a:r>
              <a:r>
                <a:rPr lang="ko-KR" altLang="en-US" sz="1100" dirty="0">
                  <a:latin typeface="+mn-ea"/>
                </a:rPr>
                <a:t>적절하지 않으며 옛날의 형태로 마무리됨</a:t>
              </a:r>
            </a:p>
          </p:txBody>
        </p:sp>
        <p:sp>
          <p:nvSpPr>
            <p:cNvPr id="80" name="Rectangle 26"/>
            <p:cNvSpPr>
              <a:spLocks noChangeArrowheads="1"/>
            </p:cNvSpPr>
            <p:nvPr/>
          </p:nvSpPr>
          <p:spPr bwMode="auto">
            <a:xfrm>
              <a:off x="2600036" y="4995254"/>
              <a:ext cx="1981200" cy="1300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168275" indent="-168275" eaLnBrk="1" hangingPunct="1">
                <a:lnSpc>
                  <a:spcPts val="1700"/>
                </a:lnSpc>
                <a:spcBef>
                  <a:spcPct val="20000"/>
                </a:spcBef>
                <a:spcAft>
                  <a:spcPct val="50000"/>
                </a:spcAft>
                <a:buFont typeface="Wingdings" pitchFamily="2" charset="2"/>
                <a:buChar char="ü"/>
              </a:pPr>
              <a:r>
                <a:rPr lang="ko-KR" altLang="en-US" sz="1100" dirty="0">
                  <a:latin typeface="+mn-ea"/>
                </a:rPr>
                <a:t>애플리케이션의 충돌과 호환성을 장황한 매뉴얼에 의해 검증하고 있음</a:t>
              </a:r>
              <a:r>
                <a:rPr lang="en-US" altLang="ko-KR" sz="1100" dirty="0">
                  <a:latin typeface="+mn-ea"/>
                </a:rPr>
                <a:t>. </a:t>
              </a:r>
            </a:p>
            <a:p>
              <a:pPr marL="168275" indent="-168275" eaLnBrk="1" hangingPunct="1">
                <a:lnSpc>
                  <a:spcPts val="1700"/>
                </a:lnSpc>
                <a:spcBef>
                  <a:spcPct val="20000"/>
                </a:spcBef>
                <a:spcAft>
                  <a:spcPct val="50000"/>
                </a:spcAft>
                <a:buFont typeface="Wingdings" pitchFamily="2" charset="2"/>
                <a:buChar char="ü"/>
              </a:pPr>
              <a:r>
                <a:rPr lang="ko-KR" altLang="en-US" sz="1100" dirty="0">
                  <a:latin typeface="+mn-ea"/>
                </a:rPr>
                <a:t>자동으로 충돌을 </a:t>
              </a:r>
              <a:r>
                <a:rPr lang="ko-KR" altLang="en-US" sz="1100" dirty="0" smtClean="0">
                  <a:latin typeface="+mn-ea"/>
                </a:rPr>
                <a:t>시험하기 </a:t>
              </a:r>
              <a:r>
                <a:rPr lang="ko-KR" altLang="en-US" sz="1100" dirty="0">
                  <a:latin typeface="+mn-ea"/>
                </a:rPr>
                <a:t>위한 툴이 없음</a:t>
              </a:r>
              <a:r>
                <a:rPr lang="en-US" altLang="ko-KR" sz="1100" dirty="0">
                  <a:latin typeface="+mn-ea"/>
                </a:rPr>
                <a:t>.</a:t>
              </a:r>
            </a:p>
          </p:txBody>
        </p:sp>
        <p:sp>
          <p:nvSpPr>
            <p:cNvPr id="81" name="Rectangle 27"/>
            <p:cNvSpPr>
              <a:spLocks noChangeArrowheads="1"/>
            </p:cNvSpPr>
            <p:nvPr/>
          </p:nvSpPr>
          <p:spPr bwMode="auto">
            <a:xfrm>
              <a:off x="4581236" y="4997273"/>
              <a:ext cx="1981200" cy="940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168275" indent="-168275" eaLnBrk="1" hangingPunct="1">
                <a:lnSpc>
                  <a:spcPts val="1700"/>
                </a:lnSpc>
                <a:spcBef>
                  <a:spcPct val="20000"/>
                </a:spcBef>
                <a:spcAft>
                  <a:spcPct val="50000"/>
                </a:spcAft>
                <a:buFont typeface="Wingdings" pitchFamily="2" charset="2"/>
                <a:buChar char="ü"/>
              </a:pPr>
              <a:r>
                <a:rPr lang="ko-KR" altLang="en-US" sz="1100" dirty="0">
                  <a:latin typeface="+mn-ea"/>
                </a:rPr>
                <a:t>서로 다른 애플리케이션 패키지들을 상호 작동하기 위해 </a:t>
              </a:r>
              <a:r>
                <a:rPr lang="ko-KR" altLang="en-US" sz="1100" dirty="0" err="1">
                  <a:latin typeface="+mn-ea"/>
                </a:rPr>
                <a:t>애드온</a:t>
              </a:r>
              <a:r>
                <a:rPr lang="ko-KR" altLang="en-US" sz="1100" dirty="0">
                  <a:latin typeface="+mn-ea"/>
                </a:rPr>
                <a:t> 모듈이나 </a:t>
              </a:r>
              <a:r>
                <a:rPr lang="ko-KR" altLang="en-US" sz="1100" dirty="0" err="1">
                  <a:latin typeface="+mn-ea"/>
                </a:rPr>
                <a:t>댑터를</a:t>
              </a:r>
              <a:r>
                <a:rPr lang="ko-KR" altLang="en-US" sz="1100" dirty="0">
                  <a:latin typeface="+mn-ea"/>
                </a:rPr>
                <a:t> 필요로 함</a:t>
              </a:r>
            </a:p>
          </p:txBody>
        </p:sp>
        <p:sp>
          <p:nvSpPr>
            <p:cNvPr id="82" name="Rectangle 28"/>
            <p:cNvSpPr>
              <a:spLocks noChangeArrowheads="1"/>
            </p:cNvSpPr>
            <p:nvPr/>
          </p:nvSpPr>
          <p:spPr bwMode="auto">
            <a:xfrm>
              <a:off x="6662766" y="4999368"/>
              <a:ext cx="1981200" cy="1419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168275" indent="-168275" eaLnBrk="1" hangingPunct="1">
                <a:lnSpc>
                  <a:spcPts val="1700"/>
                </a:lnSpc>
                <a:spcBef>
                  <a:spcPct val="20000"/>
                </a:spcBef>
                <a:spcAft>
                  <a:spcPct val="50000"/>
                </a:spcAft>
                <a:buFont typeface="Wingdings" pitchFamily="2" charset="2"/>
                <a:buChar char="ü"/>
              </a:pPr>
              <a:r>
                <a:rPr lang="ko-KR" altLang="en-US" sz="1100" dirty="0">
                  <a:latin typeface="+mn-ea"/>
                </a:rPr>
                <a:t>복수의 운영체제 </a:t>
              </a:r>
            </a:p>
            <a:p>
              <a:pPr marL="168275" indent="-168275" eaLnBrk="1" hangingPunct="1">
                <a:lnSpc>
                  <a:spcPts val="1700"/>
                </a:lnSpc>
                <a:spcBef>
                  <a:spcPct val="20000"/>
                </a:spcBef>
                <a:spcAft>
                  <a:spcPct val="50000"/>
                </a:spcAft>
                <a:buFont typeface="Wingdings" pitchFamily="2" charset="2"/>
                <a:buChar char="ü"/>
              </a:pPr>
              <a:r>
                <a:rPr lang="en-US" altLang="ko-KR" sz="1100" dirty="0" smtClean="0">
                  <a:latin typeface="+mn-ea"/>
                </a:rPr>
                <a:t>Legacy OS</a:t>
              </a:r>
              <a:r>
                <a:rPr lang="ko-KR" altLang="en-US" sz="1100" dirty="0" smtClean="0">
                  <a:latin typeface="+mn-ea"/>
                </a:rPr>
                <a:t>에 대한 </a:t>
              </a:r>
              <a:r>
                <a:rPr lang="en-US" altLang="ko-KR" sz="1100" dirty="0" smtClean="0">
                  <a:latin typeface="+mn-ea"/>
                </a:rPr>
                <a:t/>
              </a:r>
              <a:br>
                <a:rPr lang="en-US" altLang="ko-KR" sz="1100" dirty="0" smtClean="0">
                  <a:latin typeface="+mn-ea"/>
                </a:rPr>
              </a:br>
              <a:r>
                <a:rPr lang="ko-KR" altLang="en-US" sz="1100" dirty="0" smtClean="0">
                  <a:latin typeface="+mn-ea"/>
                </a:rPr>
                <a:t>잠금 장치 </a:t>
              </a:r>
              <a:r>
                <a:rPr lang="ko-KR" altLang="en-US" sz="1100" dirty="0">
                  <a:latin typeface="+mn-ea"/>
                </a:rPr>
                <a:t>없음</a:t>
              </a:r>
              <a:endParaRPr lang="en-US" altLang="ko-KR" sz="1100" dirty="0">
                <a:latin typeface="+mn-ea"/>
              </a:endParaRPr>
            </a:p>
            <a:p>
              <a:pPr marL="168275" indent="-168275" eaLnBrk="1" hangingPunct="1">
                <a:lnSpc>
                  <a:spcPts val="1700"/>
                </a:lnSpc>
                <a:spcBef>
                  <a:spcPct val="20000"/>
                </a:spcBef>
                <a:spcAft>
                  <a:spcPct val="50000"/>
                </a:spcAft>
                <a:buFont typeface="Wingdings" pitchFamily="2" charset="2"/>
                <a:buChar char="ü"/>
              </a:pPr>
              <a:r>
                <a:rPr lang="ko-KR" altLang="en-US" sz="1100" dirty="0">
                  <a:latin typeface="+mn-ea"/>
                </a:rPr>
                <a:t>여러 번의 충돌 테스트 </a:t>
              </a:r>
              <a:r>
                <a:rPr lang="en-US" altLang="ko-KR" sz="1100" dirty="0" smtClean="0">
                  <a:latin typeface="+mn-ea"/>
                </a:rPr>
                <a:t/>
              </a:r>
              <a:br>
                <a:rPr lang="en-US" altLang="ko-KR" sz="1100" dirty="0" smtClean="0">
                  <a:latin typeface="+mn-ea"/>
                </a:rPr>
              </a:br>
              <a:r>
                <a:rPr lang="ko-KR" altLang="en-US" sz="1100" dirty="0" smtClean="0">
                  <a:latin typeface="+mn-ea"/>
                </a:rPr>
                <a:t>필요</a:t>
              </a:r>
              <a:endParaRPr lang="en-US" altLang="ko-KR" sz="1100" dirty="0">
                <a:latin typeface="+mn-ea"/>
              </a:endParaRPr>
            </a:p>
          </p:txBody>
        </p:sp>
        <p:sp>
          <p:nvSpPr>
            <p:cNvPr id="83" name="Rectangle 29"/>
            <p:cNvSpPr>
              <a:spLocks noChangeArrowheads="1"/>
            </p:cNvSpPr>
            <p:nvPr/>
          </p:nvSpPr>
          <p:spPr bwMode="auto">
            <a:xfrm>
              <a:off x="6581804" y="4651414"/>
              <a:ext cx="2133600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ko-KR" sz="900" b="1" dirty="0">
                  <a:latin typeface="Trebuchet MS" pitchFamily="34" charset="0"/>
                  <a:ea typeface="굴림" charset="-127"/>
                </a:rPr>
                <a:t>Current &amp; Legacy Platforms</a:t>
              </a:r>
            </a:p>
          </p:txBody>
        </p:sp>
        <p:sp>
          <p:nvSpPr>
            <p:cNvPr id="84" name="Rectangle 30"/>
            <p:cNvSpPr>
              <a:spLocks noChangeArrowheads="1"/>
            </p:cNvSpPr>
            <p:nvPr/>
          </p:nvSpPr>
          <p:spPr bwMode="auto">
            <a:xfrm>
              <a:off x="7643834" y="4008472"/>
              <a:ext cx="6858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tabLst>
                  <a:tab pos="349250" algn="l"/>
                </a:tabLst>
              </a:pPr>
              <a:r>
                <a:rPr lang="en-US" altLang="ko-KR" sz="900" dirty="0">
                  <a:latin typeface="Trebuchet MS" pitchFamily="34" charset="0"/>
                  <a:ea typeface="굴림" charset="-127"/>
                </a:rPr>
                <a:t>Mobile Users</a:t>
              </a:r>
            </a:p>
          </p:txBody>
        </p:sp>
        <p:sp>
          <p:nvSpPr>
            <p:cNvPr id="86" name="Rectangle 32"/>
            <p:cNvSpPr>
              <a:spLocks noChangeArrowheads="1"/>
            </p:cNvSpPr>
            <p:nvPr/>
          </p:nvSpPr>
          <p:spPr bwMode="auto">
            <a:xfrm>
              <a:off x="1276336" y="4445840"/>
              <a:ext cx="1295400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ko-KR" sz="900" dirty="0">
                  <a:latin typeface="Trebuchet MS" pitchFamily="34" charset="0"/>
                  <a:ea typeface="굴림" charset="-127"/>
                </a:rPr>
                <a:t>External Applications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BCK PPTX theme(080906)">
  <a:themeElements>
    <a:clrScheme name="사용자 지정 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FF9900"/>
      </a:accent2>
      <a:accent3>
        <a:srgbClr val="92D050"/>
      </a:accent3>
      <a:accent4>
        <a:srgbClr val="8064A2"/>
      </a:accent4>
      <a:accent5>
        <a:srgbClr val="4BACC6"/>
      </a:accent5>
      <a:accent6>
        <a:srgbClr val="FFC000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SBCK PPTX theme(080906)</Template>
  <TotalTime>4497</TotalTime>
  <Words>698</Words>
  <Application>Microsoft Office PowerPoint</Application>
  <PresentationFormat>화면 슬라이드 쇼(4:3)</PresentationFormat>
  <Paragraphs>215</Paragraphs>
  <Slides>15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6" baseType="lpstr">
      <vt:lpstr>SBCK PPTX theme(080906)</vt:lpstr>
      <vt:lpstr>Acresso Software  기업 S/W 배포를 위한 최적화 솔루션</vt:lpstr>
      <vt:lpstr>기업 S/W 배포를 위한 최적화 솔루션</vt:lpstr>
      <vt:lpstr>기업 S/W 배포를 위한 최적화 솔루션</vt:lpstr>
      <vt:lpstr>기업 S/W 배포를 위한 최적화 솔루션</vt:lpstr>
      <vt:lpstr>기업 S/W 배포를 위한 최적화 솔루션</vt:lpstr>
      <vt:lpstr>기업 S/W 배포를 위한 최적화 솔루션</vt:lpstr>
      <vt:lpstr>기업 S/W 배포를 위한 최적화 솔루션</vt:lpstr>
      <vt:lpstr>기업 S/W 배포를 위한 최적화 솔루션</vt:lpstr>
      <vt:lpstr>기업 S/W 배포를 위한 최적화 솔루션</vt:lpstr>
      <vt:lpstr>기업 S/W 배포를 위한 최적화 솔루션</vt:lpstr>
      <vt:lpstr>기업 S/W 배포를 위한 최적화 솔루션</vt:lpstr>
      <vt:lpstr>기업 S/W 배포 최적화 방안</vt:lpstr>
      <vt:lpstr>기업 S/W 배포를 위한 최적화 솔루션</vt:lpstr>
      <vt:lpstr>기업 S/W 배포를 위한 최적화 솔루션</vt:lpstr>
      <vt:lpstr>기업 S/W 배포를 위한 최적화 솔루션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김재덕</dc:creator>
  <cp:lastModifiedBy>송범석</cp:lastModifiedBy>
  <cp:revision>437</cp:revision>
  <dcterms:created xsi:type="dcterms:W3CDTF">2008-09-17T14:49:13Z</dcterms:created>
  <dcterms:modified xsi:type="dcterms:W3CDTF">2009-07-17T11:13:24Z</dcterms:modified>
</cp:coreProperties>
</file>