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6" r:id="rId3"/>
    <p:sldId id="312" r:id="rId4"/>
    <p:sldId id="343" r:id="rId5"/>
    <p:sldId id="265" r:id="rId6"/>
    <p:sldId id="342" r:id="rId7"/>
    <p:sldId id="361" r:id="rId8"/>
    <p:sldId id="360" r:id="rId9"/>
    <p:sldId id="362" r:id="rId10"/>
    <p:sldId id="363" r:id="rId11"/>
    <p:sldId id="365" r:id="rId12"/>
    <p:sldId id="364" r:id="rId13"/>
    <p:sldId id="344" r:id="rId14"/>
    <p:sldId id="337" r:id="rId15"/>
    <p:sldId id="321" r:id="rId16"/>
    <p:sldId id="319" r:id="rId17"/>
    <p:sldId id="336" r:id="rId18"/>
    <p:sldId id="355" r:id="rId19"/>
    <p:sldId id="333" r:id="rId20"/>
    <p:sldId id="283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70" autoAdjust="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소프트웨어</c:v>
                </c:pt>
                <c:pt idx="1">
                  <c:v>기업 ( 제조, 금융 외 )</c:v>
                </c:pt>
                <c:pt idx="2">
                  <c:v>연구, 공공외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5.5</c:v>
                </c:pt>
                <c:pt idx="1">
                  <c:v>3</c:v>
                </c:pt>
                <c:pt idx="2">
                  <c:v>1.5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077066929133864"/>
          <c:y val="0.35913607283464577"/>
          <c:w val="0.34922933070866147"/>
          <c:h val="0.42657135826771658"/>
        </c:manualLayout>
      </c:layout>
      <c:txPr>
        <a:bodyPr/>
        <a:lstStyle/>
        <a:p>
          <a:pPr>
            <a:defRPr sz="1500" b="1">
              <a:latin typeface="+mn-ea"/>
              <a:ea typeface="+mn-ea"/>
            </a:defRPr>
          </a:pPr>
          <a:endParaRPr lang="ko-KR"/>
        </a:p>
      </c:txPr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10"/>
  <c:chart>
    <c:autoTitleDeleted val="1"/>
    <c:plotArea>
      <c:layout>
        <c:manualLayout>
          <c:layoutTarget val="inner"/>
          <c:xMode val="edge"/>
          <c:yMode val="edge"/>
          <c:x val="0.17777777777777778"/>
          <c:y val="2.398081534772185E-2"/>
          <c:w val="0.63015873015873225"/>
          <c:h val="0.952038369304556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1st Qtr</c:v>
                </c:pt>
              </c:strCache>
            </c:strRef>
          </c:tx>
          <c:explosion val="8"/>
          <c:cat>
            <c:strRef>
              <c:f>Sheet1!$A$2:$A$7</c:f>
              <c:strCache>
                <c:ptCount val="3"/>
                <c:pt idx="0">
                  <c:v>East</c:v>
                </c:pt>
                <c:pt idx="1">
                  <c:v>West</c:v>
                </c:pt>
                <c:pt idx="2">
                  <c:v>North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70</c:v>
                </c:pt>
                <c:pt idx="1">
                  <c:v>15</c:v>
                </c:pt>
                <c:pt idx="2">
                  <c:v>12</c:v>
                </c:pt>
                <c:pt idx="3">
                  <c:v>10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ko-K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74B02-2F7C-4EC0-9711-89C453CA2B6B}" type="datetimeFigureOut">
              <a:rPr lang="ko-KR" altLang="en-US" smtClean="0"/>
              <a:pPr/>
              <a:t>2009-06-11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DD16D-B736-4C58-9135-0677AF62D2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24" y="2357430"/>
            <a:ext cx="7772400" cy="1571636"/>
          </a:xfrm>
        </p:spPr>
        <p:txBody>
          <a:bodyPr>
            <a:normAutofit/>
          </a:bodyPr>
          <a:lstStyle>
            <a:lvl1pPr>
              <a:defRPr sz="4000" b="1" u="none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24" y="4000504"/>
            <a:ext cx="6400800" cy="566726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0" y="285728"/>
            <a:ext cx="7000892" cy="128586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643834" y="2357430"/>
            <a:ext cx="565379" cy="50956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786578" y="1428736"/>
            <a:ext cx="500066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786578" y="2000240"/>
            <a:ext cx="1000132" cy="4286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4" name="그룹 30"/>
          <p:cNvGrpSpPr/>
          <p:nvPr/>
        </p:nvGrpSpPr>
        <p:grpSpPr>
          <a:xfrm>
            <a:off x="71406" y="6357958"/>
            <a:ext cx="3714776" cy="428604"/>
            <a:chOff x="214282" y="6356670"/>
            <a:chExt cx="4071934" cy="501330"/>
          </a:xfrm>
        </p:grpSpPr>
        <p:sp>
          <p:nvSpPr>
            <p:cNvPr id="13" name="직사각형 12"/>
            <p:cNvSpPr/>
            <p:nvPr userDrawn="1"/>
          </p:nvSpPr>
          <p:spPr>
            <a:xfrm>
              <a:off x="485601" y="6623976"/>
              <a:ext cx="234023" cy="234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 userDrawn="1"/>
          </p:nvSpPr>
          <p:spPr>
            <a:xfrm>
              <a:off x="758159" y="6358777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 userDrawn="1"/>
          </p:nvSpPr>
          <p:spPr>
            <a:xfrm>
              <a:off x="755554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214282" y="6356670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1304185" y="6366593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1031172" y="6623976"/>
              <a:ext cx="234023" cy="23402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 userDrawn="1"/>
          </p:nvSpPr>
          <p:spPr>
            <a:xfrm>
              <a:off x="1576574" y="6623976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 userDrawn="1"/>
          </p:nvSpPr>
          <p:spPr>
            <a:xfrm>
              <a:off x="1852363" y="6356670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 userDrawn="1"/>
          </p:nvSpPr>
          <p:spPr>
            <a:xfrm>
              <a:off x="2129392" y="6358777"/>
              <a:ext cx="234023" cy="234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 userDrawn="1"/>
          </p:nvSpPr>
          <p:spPr>
            <a:xfrm>
              <a:off x="2126786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 userDrawn="1"/>
          </p:nvSpPr>
          <p:spPr>
            <a:xfrm>
              <a:off x="2679638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/>
            <p:cNvSpPr/>
            <p:nvPr userDrawn="1"/>
          </p:nvSpPr>
          <p:spPr>
            <a:xfrm>
              <a:off x="2949129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/>
            <p:cNvSpPr/>
            <p:nvPr userDrawn="1"/>
          </p:nvSpPr>
          <p:spPr>
            <a:xfrm>
              <a:off x="3224919" y="6356670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/>
            <p:cNvSpPr/>
            <p:nvPr userDrawn="1"/>
          </p:nvSpPr>
          <p:spPr>
            <a:xfrm>
              <a:off x="3499342" y="6623976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 userDrawn="1"/>
          </p:nvSpPr>
          <p:spPr>
            <a:xfrm>
              <a:off x="2949129" y="6356670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 userDrawn="1"/>
          </p:nvSpPr>
          <p:spPr>
            <a:xfrm>
              <a:off x="3776912" y="6363988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 userDrawn="1"/>
          </p:nvSpPr>
          <p:spPr>
            <a:xfrm>
              <a:off x="3779430" y="662397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/>
            <p:cNvSpPr/>
            <p:nvPr userDrawn="1"/>
          </p:nvSpPr>
          <p:spPr>
            <a:xfrm>
              <a:off x="4052193" y="6623976"/>
              <a:ext cx="234023" cy="23402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2" name="그림 8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6286520"/>
            <a:ext cx="1428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42910" y="2786058"/>
            <a:ext cx="7929618" cy="114300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6" name="그림 8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428868"/>
            <a:ext cx="1428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28662" y="3286124"/>
            <a:ext cx="7072362" cy="642942"/>
          </a:xfrm>
        </p:spPr>
        <p:txBody>
          <a:bodyPr anchor="b" anchorCtr="0">
            <a:normAutofit/>
          </a:bodyPr>
          <a:lstStyle>
            <a:lvl1pPr algn="l">
              <a:defRPr sz="2800" b="1" cap="all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+mj-ea"/>
                <a:cs typeface="Verdana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28662" y="3929066"/>
            <a:ext cx="7500990" cy="500055"/>
          </a:xfrm>
        </p:spPr>
        <p:txBody>
          <a:bodyPr tIns="0"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4" name="그룹 40"/>
          <p:cNvGrpSpPr/>
          <p:nvPr/>
        </p:nvGrpSpPr>
        <p:grpSpPr>
          <a:xfrm>
            <a:off x="642910" y="2143116"/>
            <a:ext cx="4857784" cy="598082"/>
            <a:chOff x="642910" y="2000240"/>
            <a:chExt cx="5222151" cy="642942"/>
          </a:xfrm>
        </p:grpSpPr>
        <p:sp>
          <p:nvSpPr>
            <p:cNvPr id="21" name="직사각형 20"/>
            <p:cNvSpPr/>
            <p:nvPr/>
          </p:nvSpPr>
          <p:spPr>
            <a:xfrm>
              <a:off x="990869" y="2343053"/>
              <a:ext cx="300129" cy="300129"/>
            </a:xfrm>
            <a:prstGeom prst="rect">
              <a:avLst/>
            </a:prstGeom>
            <a:solidFill>
              <a:srgbClr val="FFC00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340418" y="2002943"/>
              <a:ext cx="300129" cy="300129"/>
            </a:xfrm>
            <a:prstGeom prst="rect">
              <a:avLst/>
            </a:prstGeom>
            <a:solidFill>
              <a:srgbClr val="FFC00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337077" y="2343053"/>
              <a:ext cx="300129" cy="30012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42910" y="2000240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2040682" y="2012966"/>
              <a:ext cx="300129" cy="30012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1690550" y="2343053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390014" y="2343053"/>
              <a:ext cx="300129" cy="300129"/>
            </a:xfrm>
            <a:prstGeom prst="rect">
              <a:avLst/>
            </a:prstGeom>
            <a:solidFill>
              <a:srgbClr val="FFC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2743707" y="2000240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3098989" y="2002943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4313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3095648" y="2343053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451624" y="2009625"/>
              <a:ext cx="300129" cy="300129"/>
            </a:xfrm>
            <a:prstGeom prst="rect">
              <a:avLst/>
            </a:prstGeom>
            <a:solidFill>
              <a:srgbClr val="FFC000">
                <a:alpha val="4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804665" y="2343053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4150281" y="2343053"/>
              <a:ext cx="300129" cy="300129"/>
            </a:xfrm>
            <a:prstGeom prst="rect">
              <a:avLst/>
            </a:prstGeom>
            <a:solidFill>
              <a:srgbClr val="FFC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4503974" y="2000240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4855915" y="2343053"/>
              <a:ext cx="300129" cy="300129"/>
            </a:xfrm>
            <a:prstGeom prst="rect">
              <a:avLst/>
            </a:prstGeom>
            <a:solidFill>
              <a:srgbClr val="FFCC00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4150281" y="2000240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211891" y="2009625"/>
              <a:ext cx="300129" cy="300129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4313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5215122" y="2343053"/>
              <a:ext cx="300129" cy="300129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5564932" y="2343053"/>
              <a:ext cx="300129" cy="300129"/>
            </a:xfrm>
            <a:prstGeom prst="rect">
              <a:avLst/>
            </a:prstGeom>
            <a:solidFill>
              <a:srgbClr val="FFC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14348" y="1285860"/>
            <a:ext cx="7929618" cy="78581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214313" y="6564313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955660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>
          <a:xfrm>
            <a:off x="966627" y="1034341"/>
            <a:ext cx="217601" cy="217601"/>
          </a:xfrm>
          <a:prstGeom prst="rect">
            <a:avLst/>
          </a:prstGeom>
          <a:solidFill>
            <a:srgbClr val="FFC000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220057" y="787754"/>
            <a:ext cx="217601" cy="217601"/>
          </a:xfrm>
          <a:prstGeom prst="rect">
            <a:avLst/>
          </a:prstGeom>
          <a:solidFill>
            <a:srgbClr val="FFC000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217635" y="1034341"/>
            <a:ext cx="217601" cy="2176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714348" y="785794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727766" y="795020"/>
            <a:ext cx="217601" cy="21760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473912" y="1034341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981039" y="1034341"/>
            <a:ext cx="217601" cy="217601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237475" y="785794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2495063" y="787754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  <a:alpha val="4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492641" y="1034341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750731" y="792598"/>
            <a:ext cx="217601" cy="217601"/>
          </a:xfrm>
          <a:prstGeom prst="rect">
            <a:avLst/>
          </a:prstGeom>
          <a:solidFill>
            <a:srgbClr val="FFC000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3006694" y="1034341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257274" y="1034341"/>
            <a:ext cx="217601" cy="217601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3513710" y="785794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3768876" y="1034341"/>
            <a:ext cx="217601" cy="217601"/>
          </a:xfrm>
          <a:prstGeom prst="rect">
            <a:avLst/>
          </a:prstGeom>
          <a:solidFill>
            <a:srgbClr val="FFCC00">
              <a:alpha val="6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257274" y="785794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4026966" y="792598"/>
            <a:ext cx="217601" cy="217601"/>
          </a:xfrm>
          <a:prstGeom prst="rect">
            <a:avLst/>
          </a:prstGeom>
          <a:solidFill>
            <a:schemeClr val="accent6">
              <a:lumMod val="40000"/>
              <a:lumOff val="60000"/>
              <a:alpha val="4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4029309" y="1034341"/>
            <a:ext cx="217601" cy="217601"/>
          </a:xfrm>
          <a:prstGeom prst="rect">
            <a:avLst/>
          </a:prstGeom>
          <a:solidFill>
            <a:schemeClr val="accent6">
              <a:lumMod val="60000"/>
              <a:lumOff val="40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4282929" y="1034341"/>
            <a:ext cx="217601" cy="217601"/>
          </a:xfrm>
          <a:prstGeom prst="rect">
            <a:avLst/>
          </a:prstGeom>
          <a:solidFill>
            <a:srgbClr val="FFC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제목 1"/>
          <p:cNvSpPr>
            <a:spLocks noGrp="1"/>
          </p:cNvSpPr>
          <p:nvPr>
            <p:ph type="title"/>
          </p:nvPr>
        </p:nvSpPr>
        <p:spPr>
          <a:xfrm>
            <a:off x="857224" y="1357298"/>
            <a:ext cx="7072362" cy="642942"/>
          </a:xfrm>
        </p:spPr>
        <p:txBody>
          <a:bodyPr anchor="b" anchorCtr="0">
            <a:normAutofit/>
          </a:bodyPr>
          <a:lstStyle>
            <a:lvl1pPr algn="l">
              <a:defRPr sz="2000" b="1" cap="all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+mj-ea"/>
                <a:cs typeface="Verdana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28" name="텍스트 개체 틀 2"/>
          <p:cNvSpPr>
            <a:spLocks noGrp="1"/>
          </p:cNvSpPr>
          <p:nvPr>
            <p:ph type="body" idx="1"/>
          </p:nvPr>
        </p:nvSpPr>
        <p:spPr>
          <a:xfrm>
            <a:off x="857224" y="2214554"/>
            <a:ext cx="7772400" cy="4143404"/>
          </a:xfrm>
        </p:spPr>
        <p:txBody>
          <a:bodyPr anchor="t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1071538" y="928670"/>
            <a:ext cx="428628" cy="41434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1571604" y="928670"/>
            <a:ext cx="5500726" cy="428626"/>
          </a:xfrm>
        </p:spPr>
        <p:txBody>
          <a:bodyPr/>
          <a:lstStyle>
            <a:lvl1pPr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214313" y="6564313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1571604" y="1428736"/>
            <a:ext cx="6786610" cy="464347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pic>
        <p:nvPicPr>
          <p:cNvPr id="12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071546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61"/>
          <p:cNvGrpSpPr/>
          <p:nvPr/>
        </p:nvGrpSpPr>
        <p:grpSpPr>
          <a:xfrm rot="5400000">
            <a:off x="-899874" y="2614329"/>
            <a:ext cx="3518795" cy="433228"/>
            <a:chOff x="624577" y="704433"/>
            <a:chExt cx="4071934" cy="501330"/>
          </a:xfrm>
        </p:grpSpPr>
        <p:sp>
          <p:nvSpPr>
            <p:cNvPr id="35" name="직사각형 34"/>
            <p:cNvSpPr/>
            <p:nvPr userDrawn="1"/>
          </p:nvSpPr>
          <p:spPr>
            <a:xfrm>
              <a:off x="895896" y="971739"/>
              <a:ext cx="234023" cy="234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 userDrawn="1"/>
          </p:nvSpPr>
          <p:spPr>
            <a:xfrm>
              <a:off x="1168454" y="706540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직사각형 45"/>
            <p:cNvSpPr/>
            <p:nvPr userDrawn="1"/>
          </p:nvSpPr>
          <p:spPr>
            <a:xfrm>
              <a:off x="1165849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직사각형 46"/>
            <p:cNvSpPr/>
            <p:nvPr userDrawn="1"/>
          </p:nvSpPr>
          <p:spPr>
            <a:xfrm>
              <a:off x="624577" y="704433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직사각형 47"/>
            <p:cNvSpPr/>
            <p:nvPr userDrawn="1"/>
          </p:nvSpPr>
          <p:spPr>
            <a:xfrm>
              <a:off x="1714480" y="714356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직사각형 48"/>
            <p:cNvSpPr/>
            <p:nvPr userDrawn="1"/>
          </p:nvSpPr>
          <p:spPr>
            <a:xfrm>
              <a:off x="1441467" y="971739"/>
              <a:ext cx="234023" cy="23402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직사각형 49"/>
            <p:cNvSpPr/>
            <p:nvPr userDrawn="1"/>
          </p:nvSpPr>
          <p:spPr>
            <a:xfrm>
              <a:off x="1986869" y="971739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직사각형 50"/>
            <p:cNvSpPr/>
            <p:nvPr userDrawn="1"/>
          </p:nvSpPr>
          <p:spPr>
            <a:xfrm>
              <a:off x="2262658" y="704433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직사각형 51"/>
            <p:cNvSpPr/>
            <p:nvPr userDrawn="1"/>
          </p:nvSpPr>
          <p:spPr>
            <a:xfrm>
              <a:off x="2539687" y="706540"/>
              <a:ext cx="234023" cy="2340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직사각형 52"/>
            <p:cNvSpPr/>
            <p:nvPr userDrawn="1"/>
          </p:nvSpPr>
          <p:spPr>
            <a:xfrm>
              <a:off x="2537081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/>
            <p:cNvSpPr/>
            <p:nvPr userDrawn="1"/>
          </p:nvSpPr>
          <p:spPr>
            <a:xfrm>
              <a:off x="3089933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 userDrawn="1"/>
          </p:nvSpPr>
          <p:spPr>
            <a:xfrm>
              <a:off x="3359424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/>
            <p:cNvSpPr/>
            <p:nvPr userDrawn="1"/>
          </p:nvSpPr>
          <p:spPr>
            <a:xfrm>
              <a:off x="3635214" y="704433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/>
            <p:cNvSpPr/>
            <p:nvPr userDrawn="1"/>
          </p:nvSpPr>
          <p:spPr>
            <a:xfrm>
              <a:off x="3909637" y="971739"/>
              <a:ext cx="234023" cy="234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/>
            <p:cNvSpPr/>
            <p:nvPr userDrawn="1"/>
          </p:nvSpPr>
          <p:spPr>
            <a:xfrm>
              <a:off x="3359424" y="704433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/>
            <p:cNvSpPr/>
            <p:nvPr userDrawn="1"/>
          </p:nvSpPr>
          <p:spPr>
            <a:xfrm>
              <a:off x="4187207" y="711751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직사각형 59"/>
            <p:cNvSpPr/>
            <p:nvPr userDrawn="1"/>
          </p:nvSpPr>
          <p:spPr>
            <a:xfrm>
              <a:off x="4189725" y="971739"/>
              <a:ext cx="234023" cy="234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직사각형 60"/>
            <p:cNvSpPr/>
            <p:nvPr userDrawn="1"/>
          </p:nvSpPr>
          <p:spPr>
            <a:xfrm>
              <a:off x="4462488" y="971739"/>
              <a:ext cx="234023" cy="23402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6500834"/>
            <a:ext cx="9144000" cy="3571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1821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그림 12" descr="Commerce_logoA_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6071" y="142852"/>
            <a:ext cx="1142998" cy="20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85720" y="428604"/>
            <a:ext cx="857256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85720" y="534417"/>
            <a:ext cx="46038" cy="21431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6500834"/>
            <a:ext cx="9144000" cy="3571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285719" y="71438"/>
            <a:ext cx="7750205" cy="285750"/>
          </a:xfrm>
        </p:spPr>
        <p:txBody>
          <a:bodyPr/>
          <a:lstStyle>
            <a:lvl1pPr>
              <a:defRPr sz="16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7" name="내용 개체 틀 2"/>
          <p:cNvSpPr>
            <a:spLocks noGrp="1"/>
          </p:cNvSpPr>
          <p:nvPr>
            <p:ph idx="1"/>
          </p:nvPr>
        </p:nvSpPr>
        <p:spPr>
          <a:xfrm>
            <a:off x="285720" y="428604"/>
            <a:ext cx="8620145" cy="607223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7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12" descr="Commerce_logoA_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137219"/>
            <a:ext cx="1214436" cy="21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85720" y="428604"/>
            <a:ext cx="857256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5"/>
          <p:cNvGrpSpPr>
            <a:grpSpLocks/>
          </p:cNvGrpSpPr>
          <p:nvPr/>
        </p:nvGrpSpPr>
        <p:grpSpPr bwMode="auto">
          <a:xfrm>
            <a:off x="142875" y="500063"/>
            <a:ext cx="8858250" cy="571500"/>
            <a:chOff x="219808" y="534988"/>
            <a:chExt cx="8686800" cy="319087"/>
          </a:xfrm>
        </p:grpSpPr>
        <p:sp>
          <p:nvSpPr>
            <p:cNvPr id="8" name="Line 9"/>
            <p:cNvSpPr>
              <a:spLocks noChangeShapeType="1"/>
            </p:cNvSpPr>
            <p:nvPr userDrawn="1"/>
          </p:nvSpPr>
          <p:spPr bwMode="auto">
            <a:xfrm>
              <a:off x="219808" y="854075"/>
              <a:ext cx="868680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219808" y="534988"/>
              <a:ext cx="867434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85720" y="500042"/>
            <a:ext cx="8572560" cy="568324"/>
          </a:xfrm>
        </p:spPr>
        <p:txBody>
          <a:bodyPr tIns="0" anchor="t" anchorCtr="0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42852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내용 개체 틀 2"/>
          <p:cNvSpPr>
            <a:spLocks noGrp="1"/>
          </p:cNvSpPr>
          <p:nvPr>
            <p:ph idx="11"/>
          </p:nvPr>
        </p:nvSpPr>
        <p:spPr>
          <a:xfrm>
            <a:off x="285720" y="1071546"/>
            <a:ext cx="8572560" cy="537526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85720" y="1186924"/>
            <a:ext cx="46038" cy="21431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5"/>
          <p:cNvGrpSpPr>
            <a:grpSpLocks/>
          </p:cNvGrpSpPr>
          <p:nvPr/>
        </p:nvGrpSpPr>
        <p:grpSpPr bwMode="auto">
          <a:xfrm>
            <a:off x="142875" y="500063"/>
            <a:ext cx="8858250" cy="571500"/>
            <a:chOff x="219808" y="534988"/>
            <a:chExt cx="8686800" cy="319087"/>
          </a:xfrm>
        </p:grpSpPr>
        <p:sp>
          <p:nvSpPr>
            <p:cNvPr id="8" name="Line 9"/>
            <p:cNvSpPr>
              <a:spLocks noChangeShapeType="1"/>
            </p:cNvSpPr>
            <p:nvPr userDrawn="1"/>
          </p:nvSpPr>
          <p:spPr bwMode="auto">
            <a:xfrm>
              <a:off x="219808" y="854075"/>
              <a:ext cx="868680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>
              <a:off x="219808" y="534988"/>
              <a:ext cx="867434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85720" y="500042"/>
            <a:ext cx="8572560" cy="568324"/>
          </a:xfrm>
        </p:spPr>
        <p:txBody>
          <a:bodyPr tIns="0" anchor="t" anchorCtr="0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42852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내용 개체 틀 2"/>
          <p:cNvSpPr>
            <a:spLocks noGrp="1"/>
          </p:cNvSpPr>
          <p:nvPr>
            <p:ph idx="11"/>
          </p:nvPr>
        </p:nvSpPr>
        <p:spPr>
          <a:xfrm>
            <a:off x="285720" y="1071546"/>
            <a:ext cx="8572560" cy="5375268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6"/>
          <p:cNvGrpSpPr>
            <a:grpSpLocks/>
          </p:cNvGrpSpPr>
          <p:nvPr/>
        </p:nvGrpSpPr>
        <p:grpSpPr bwMode="auto">
          <a:xfrm>
            <a:off x="142875" y="500063"/>
            <a:ext cx="8858250" cy="571500"/>
            <a:chOff x="219808" y="534988"/>
            <a:chExt cx="8686800" cy="319087"/>
          </a:xfrm>
        </p:grpSpPr>
        <p:sp>
          <p:nvSpPr>
            <p:cNvPr id="6" name="Line 9"/>
            <p:cNvSpPr>
              <a:spLocks noChangeShapeType="1"/>
            </p:cNvSpPr>
            <p:nvPr userDrawn="1"/>
          </p:nvSpPr>
          <p:spPr bwMode="auto">
            <a:xfrm>
              <a:off x="219808" y="854075"/>
              <a:ext cx="8686800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 userDrawn="1"/>
          </p:nvSpPr>
          <p:spPr bwMode="auto">
            <a:xfrm>
              <a:off x="219808" y="534988"/>
              <a:ext cx="8674346" cy="0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143063" y="6588250"/>
            <a:ext cx="357187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900">
                <a:latin typeface="+mn-lt"/>
                <a:ea typeface="+mn-ea"/>
              </a:defRPr>
            </a:lvl1pPr>
          </a:lstStyle>
          <a:p>
            <a:fld id="{5CE3AA98-6208-4095-A1B2-3414ADCD79A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1" name="그림 12" descr="Commerce_logoA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6554788"/>
            <a:ext cx="14287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제목 개체 틀 1"/>
          <p:cNvSpPr>
            <a:spLocks noGrp="1"/>
          </p:cNvSpPr>
          <p:nvPr>
            <p:ph type="title"/>
          </p:nvPr>
        </p:nvSpPr>
        <p:spPr bwMode="auto">
          <a:xfrm>
            <a:off x="285719" y="71438"/>
            <a:ext cx="775020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3076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285750" y="428604"/>
            <a:ext cx="8572500" cy="60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  <a:endParaRPr lang="en-US" altLang="ko-KR" smtClean="0"/>
          </a:p>
          <a:p>
            <a:pPr lvl="2"/>
            <a:r>
              <a:rPr lang="ko-KR" altLang="en-US" smtClean="0"/>
              <a:t>셋째 수준</a:t>
            </a:r>
            <a:endParaRPr lang="en-US" altLang="ko-KR" smtClean="0"/>
          </a:p>
          <a:p>
            <a:pPr lvl="3"/>
            <a:r>
              <a:rPr lang="ko-KR" altLang="en-US" smtClean="0"/>
              <a:t>넷째 수준</a:t>
            </a:r>
            <a:endParaRPr lang="en-US" altLang="ko-K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b="1" kern="1200">
          <a:solidFill>
            <a:srgbClr val="10253F"/>
          </a:solidFill>
          <a:latin typeface="+mj-ea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>
          <a:solidFill>
            <a:srgbClr val="10253F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457200" indent="-457200" algn="l" rtl="0" eaLnBrk="1" fontAlgn="base" latinLnBrk="1" hangingPunct="1">
        <a:lnSpc>
          <a:spcPct val="150000"/>
        </a:lnSpc>
        <a:spcBef>
          <a:spcPct val="20000"/>
        </a:spcBef>
        <a:spcAft>
          <a:spcPct val="0"/>
        </a:spcAft>
        <a:buFont typeface="+mj-lt"/>
        <a:defRPr sz="1400" b="1" kern="1200">
          <a:solidFill>
            <a:schemeClr val="tx1"/>
          </a:solidFill>
          <a:latin typeface="+mj-ea"/>
          <a:ea typeface="+mj-ea"/>
          <a:cs typeface="+mn-cs"/>
        </a:defRPr>
      </a:lvl1pPr>
      <a:lvl2pPr marL="914400" indent="-457200" algn="l" rtl="0" eaLnBrk="1" fontAlgn="base" latinLnBrk="1" hangingPunct="1">
        <a:lnSpc>
          <a:spcPct val="150000"/>
        </a:lnSpc>
        <a:spcBef>
          <a:spcPct val="20000"/>
        </a:spcBef>
        <a:spcAft>
          <a:spcPct val="0"/>
        </a:spcAft>
        <a:buFont typeface="맑은 고딕" pitchFamily="50" charset="-127"/>
        <a:buAutoNum type="arabicParenR"/>
        <a:defRPr sz="1100" kern="1200">
          <a:solidFill>
            <a:schemeClr val="tx1"/>
          </a:solidFill>
          <a:latin typeface="Arial" pitchFamily="34" charset="0"/>
          <a:ea typeface="굴림" pitchFamily="50" charset="-127"/>
          <a:cs typeface="+mn-cs"/>
        </a:defRPr>
      </a:lvl2pPr>
      <a:lvl3pPr marL="1257300" indent="-342900" algn="l" rtl="0" eaLnBrk="1" fontAlgn="base" latinLnBrk="1" hangingPunct="1">
        <a:spcBef>
          <a:spcPct val="20000"/>
        </a:spcBef>
        <a:spcAft>
          <a:spcPct val="0"/>
        </a:spcAft>
        <a:buFont typeface="맑은 고딕" pitchFamily="50" charset="-127"/>
        <a:buAutoNum type="alphaUcPeriod"/>
        <a:defRPr sz="1000" kern="1200">
          <a:solidFill>
            <a:schemeClr val="tx1"/>
          </a:solidFill>
          <a:latin typeface="Arial" pitchFamily="34" charset="0"/>
          <a:ea typeface="굴림" pitchFamily="50" charset="-127"/>
          <a:cs typeface="+mn-cs"/>
        </a:defRPr>
      </a:lvl3pPr>
      <a:lvl4pPr marL="1714500" indent="-342900" algn="l" rtl="0" eaLnBrk="1" fontAlgn="base" latinLnBrk="1" hangingPunct="1">
        <a:spcBef>
          <a:spcPct val="20000"/>
        </a:spcBef>
        <a:spcAft>
          <a:spcPct val="0"/>
        </a:spcAft>
        <a:buChar char="-"/>
        <a:defRPr sz="1000" kern="1200">
          <a:solidFill>
            <a:schemeClr val="tx1"/>
          </a:solidFill>
          <a:latin typeface="Arial" pitchFamily="34" charset="0"/>
          <a:ea typeface="굴림" pitchFamily="50" charset="-127"/>
          <a:cs typeface="+mn-cs"/>
        </a:defRPr>
      </a:lvl4pPr>
      <a:lvl5pPr marL="2171700" indent="-342900" algn="l" rtl="0" eaLnBrk="1" fontAlgn="base" latinLnBrk="1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hyperlink" Target="http://www.gartner.com/silentlocalechooser.jsp?locale=wcw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5720" y="2643182"/>
            <a:ext cx="8643998" cy="1571636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Softbank Commerce Korea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err="1" smtClean="0"/>
              <a:t>Acresso</a:t>
            </a:r>
            <a:r>
              <a:rPr lang="en-US" altLang="ko-KR" dirty="0" smtClean="0"/>
              <a:t> Software Solution </a:t>
            </a:r>
            <a:r>
              <a:rPr lang="ko-KR" altLang="en-US" dirty="0" smtClean="0"/>
              <a:t>소개</a:t>
            </a:r>
            <a:endParaRPr lang="ko-KR" altLang="en-US" sz="3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16" y="5000636"/>
            <a:ext cx="1714512" cy="1214446"/>
          </a:xfrm>
        </p:spPr>
        <p:txBody>
          <a:bodyPr/>
          <a:lstStyle/>
          <a:p>
            <a:pPr algn="r"/>
            <a:r>
              <a:rPr lang="ko-KR" altLang="en-US" dirty="0" smtClean="0"/>
              <a:t>송범석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2009.6.11</a:t>
            </a:r>
            <a:endParaRPr lang="en-US" altLang="ko-K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214193"/>
            <a:ext cx="1643074" cy="57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- </a:t>
            </a:r>
            <a:r>
              <a:rPr lang="en-US" altLang="ko-KR" dirty="0" err="1" smtClean="0"/>
              <a:t>InstallShield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대상 고객과 목표 </a:t>
            </a:r>
            <a:r>
              <a:rPr lang="en-US" altLang="ko-KR" dirty="0" smtClean="0"/>
              <a:t>: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7929618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lnSpc>
                <a:spcPct val="150000"/>
              </a:lnSpc>
            </a:pPr>
            <a:endParaRPr lang="en-US" sz="1500" b="1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err="1" smtClean="0"/>
              <a:t>InstallShield</a:t>
            </a:r>
            <a:r>
              <a:rPr lang="en-US" sz="1600" b="1" dirty="0" smtClean="0"/>
              <a:t> Developer, Developers and Development Management –</a:t>
            </a:r>
            <a:r>
              <a:rPr lang="en-US" sz="1600" dirty="0" smtClean="0"/>
              <a:t> </a:t>
            </a:r>
            <a:r>
              <a:rPr lang="ko-KR" altLang="en-US" sz="1600" dirty="0" smtClean="0"/>
              <a:t>누가 윈도우 플랫폼을 위한 강력하고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유연성을 가진 신뢰할 수 있는 설치 프로그램을 만들기를 원하는가 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/>
              <a:t>Technical Support / Field Engineers / System Administrators – </a:t>
            </a:r>
            <a:r>
              <a:rPr lang="ko-KR" altLang="en-US" sz="1600" dirty="0" smtClean="0"/>
              <a:t>누가 설치 및 설정과 관계된 </a:t>
            </a:r>
            <a:r>
              <a:rPr lang="ko-KR" altLang="en-US" sz="1600" dirty="0" err="1" smtClean="0"/>
              <a:t>지원콜의</a:t>
            </a:r>
            <a:r>
              <a:rPr lang="ko-KR" altLang="en-US" sz="1600" dirty="0" smtClean="0"/>
              <a:t> 감소가 필요한지</a:t>
            </a:r>
            <a:endParaRPr lang="en-US" altLang="ko-KR" sz="16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/>
              <a:t>Product Managers </a:t>
            </a:r>
            <a:r>
              <a:rPr lang="en-US" sz="1600" dirty="0" smtClean="0"/>
              <a:t>– </a:t>
            </a:r>
            <a:r>
              <a:rPr lang="ko-KR" altLang="en-US" sz="1600" dirty="0" smtClean="0"/>
              <a:t>누가 </a:t>
            </a:r>
            <a:r>
              <a:rPr lang="en-US" altLang="ko-KR" sz="1600" dirty="0" smtClean="0"/>
              <a:t>Windows Vista / Windows 7 </a:t>
            </a:r>
            <a:r>
              <a:rPr lang="ko-KR" altLang="en-US" sz="1600" dirty="0" smtClean="0"/>
              <a:t>에 대한 대비와 소프트웨어의 출시 시간을 단축하기를 원하는가</a:t>
            </a:r>
            <a:endParaRPr lang="en-US" altLang="ko-KR" sz="1600" dirty="0" smtClean="0"/>
          </a:p>
          <a:p>
            <a:pPr marL="177800" indent="-177800">
              <a:lnSpc>
                <a:spcPct val="150000"/>
              </a:lnSpc>
            </a:pP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- </a:t>
            </a:r>
            <a:r>
              <a:rPr lang="en-US" altLang="ko-KR" dirty="0" err="1" smtClean="0"/>
              <a:t>InstallShield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대상 고객 </a:t>
            </a:r>
            <a:r>
              <a:rPr lang="en-US" altLang="ko-KR" dirty="0" smtClean="0"/>
              <a:t>: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graphicFrame>
        <p:nvGraphicFramePr>
          <p:cNvPr id="8" name="차트 7"/>
          <p:cNvGraphicFramePr/>
          <p:nvPr/>
        </p:nvGraphicFramePr>
        <p:xfrm>
          <a:off x="1524000" y="1397000"/>
          <a:ext cx="669133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- </a:t>
            </a:r>
            <a:r>
              <a:rPr lang="en-US" altLang="ko-KR" dirty="0" err="1" smtClean="0"/>
              <a:t>InstallShield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Reference 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7929618" cy="4895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500" b="1" dirty="0" smtClean="0"/>
              <a:t>소프트웨어 개발사 </a:t>
            </a:r>
            <a:r>
              <a:rPr lang="en-US" altLang="ko-KR" sz="1500" b="1" dirty="0" smtClean="0"/>
              <a:t>&amp; SI – </a:t>
            </a:r>
            <a:r>
              <a:rPr lang="en-US" altLang="ko-KR" sz="1500" dirty="0" smtClean="0"/>
              <a:t>Microsoft, Symantec, NC Soft, </a:t>
            </a:r>
            <a:r>
              <a:rPr lang="ko-KR" altLang="en-US" sz="1500" dirty="0" smtClean="0"/>
              <a:t>안철수 연구소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한글과 컴퓨터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더존디지털웨어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세중나모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하우리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투비소프트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아시아나 </a:t>
            </a:r>
            <a:r>
              <a:rPr lang="en-US" altLang="ko-KR" sz="1500" dirty="0" smtClean="0"/>
              <a:t>IDT , </a:t>
            </a:r>
            <a:r>
              <a:rPr lang="ko-KR" altLang="en-US" sz="1500" dirty="0" err="1" smtClean="0"/>
              <a:t>넷사랑</a:t>
            </a:r>
            <a:r>
              <a:rPr lang="ko-KR" altLang="en-US" sz="1500" dirty="0" smtClean="0"/>
              <a:t> 컴퓨터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넥슨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산돌 커뮤니케이션 외 많은 소프트웨어 및 솔루션 개발사 </a:t>
            </a:r>
            <a:r>
              <a:rPr lang="en-US" altLang="ko-KR" sz="1500" dirty="0" smtClean="0"/>
              <a:t>&amp; SI </a:t>
            </a:r>
            <a:r>
              <a:rPr lang="ko-KR" altLang="en-US" sz="1500" dirty="0" smtClean="0"/>
              <a:t>기업</a:t>
            </a:r>
            <a:r>
              <a:rPr lang="en-US" altLang="ko-KR" sz="1500" dirty="0" smtClean="0"/>
              <a:t/>
            </a:r>
            <a:br>
              <a:rPr lang="en-US" altLang="ko-KR" sz="1500" dirty="0" smtClean="0"/>
            </a:br>
            <a:endParaRPr lang="en-US" altLang="ko-KR" sz="1500" dirty="0" smtClean="0"/>
          </a:p>
          <a:p>
            <a:pPr marL="1778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500" b="1" dirty="0" smtClean="0"/>
              <a:t>연구 </a:t>
            </a:r>
            <a:r>
              <a:rPr lang="en-US" altLang="ko-KR" sz="1500" b="1" dirty="0" smtClean="0"/>
              <a:t>/ </a:t>
            </a:r>
            <a:r>
              <a:rPr lang="ko-KR" altLang="en-US" sz="1500" b="1" dirty="0" smtClean="0"/>
              <a:t>공공 </a:t>
            </a:r>
            <a:r>
              <a:rPr lang="en-US" altLang="ko-KR" sz="1500" b="1" dirty="0" smtClean="0"/>
              <a:t>/ </a:t>
            </a:r>
            <a:r>
              <a:rPr lang="ko-KR" altLang="en-US" sz="1500" b="1" dirty="0" smtClean="0"/>
              <a:t>교육 </a:t>
            </a:r>
            <a:r>
              <a:rPr lang="en-US" altLang="ko-KR" sz="1500" b="1" dirty="0" smtClean="0"/>
              <a:t>- </a:t>
            </a:r>
            <a:r>
              <a:rPr lang="ko-KR" altLang="en-US" sz="1500" dirty="0" smtClean="0"/>
              <a:t>한국전자통신 연구원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화학시험 연구원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한국 기계연구원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기초과학지원연구원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한국 생산기술연구원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한국 건설 기술연구원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한국해양 연구원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국가보안기술연구소</a:t>
            </a:r>
            <a:r>
              <a:rPr lang="en-US" altLang="ko-KR" sz="1500" dirty="0" smtClean="0"/>
              <a:t>,</a:t>
            </a:r>
            <a:r>
              <a:rPr lang="ko-KR" altLang="en-US" sz="1500" dirty="0" smtClean="0"/>
              <a:t> </a:t>
            </a:r>
            <a:r>
              <a:rPr lang="en-US" altLang="ko-KR" sz="1500" dirty="0" smtClean="0"/>
              <a:t>KAIST, </a:t>
            </a:r>
            <a:r>
              <a:rPr lang="ko-KR" altLang="en-US" sz="1500" dirty="0" smtClean="0"/>
              <a:t>국민건강보험공단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대한주택 공사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육군본부</a:t>
            </a:r>
            <a:r>
              <a:rPr lang="en-US" altLang="ko-KR" sz="1500" dirty="0" smtClean="0"/>
              <a:t> </a:t>
            </a:r>
            <a:r>
              <a:rPr lang="ko-KR" altLang="en-US" sz="1500" dirty="0" smtClean="0"/>
              <a:t>및 계명 대학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대전 대학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영동 대학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영진 전문대학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우석대학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제주대학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청운대학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충남대학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청주대학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호남대학 등 다수의 연구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공공 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대학 </a:t>
            </a:r>
            <a:r>
              <a:rPr lang="ko-KR" altLang="en-US" sz="1500" dirty="0" err="1" smtClean="0"/>
              <a:t>고객사</a:t>
            </a:r>
            <a:endParaRPr lang="en-US" altLang="ko-KR" sz="15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5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500" b="1" dirty="0" smtClean="0"/>
              <a:t>기업 </a:t>
            </a:r>
            <a:r>
              <a:rPr lang="en-US" altLang="ko-KR" sz="1500" b="1" dirty="0" smtClean="0"/>
              <a:t>– </a:t>
            </a:r>
            <a:r>
              <a:rPr lang="ko-KR" altLang="en-US" sz="1500" dirty="0" smtClean="0"/>
              <a:t>삼성 </a:t>
            </a:r>
            <a:r>
              <a:rPr lang="ko-KR" altLang="en-US" sz="1500" dirty="0" err="1" smtClean="0"/>
              <a:t>테크윈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현대중공업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삼성전자</a:t>
            </a:r>
            <a:r>
              <a:rPr lang="en-US" altLang="ko-KR" sz="1500" dirty="0" smtClean="0"/>
              <a:t>, LG </a:t>
            </a:r>
            <a:r>
              <a:rPr lang="ko-KR" altLang="en-US" sz="1500" dirty="0" err="1" smtClean="0"/>
              <a:t>필립스</a:t>
            </a:r>
            <a:r>
              <a:rPr lang="ko-KR" altLang="en-US" sz="1500" dirty="0" smtClean="0"/>
              <a:t> </a:t>
            </a:r>
            <a:r>
              <a:rPr lang="en-US" altLang="ko-KR" sz="1500" dirty="0" smtClean="0"/>
              <a:t>LCD, LG </a:t>
            </a:r>
            <a:r>
              <a:rPr lang="ko-KR" altLang="en-US" sz="1500" dirty="0" err="1" smtClean="0"/>
              <a:t>이노텍</a:t>
            </a:r>
            <a:r>
              <a:rPr lang="en-US" altLang="ko-KR" sz="1500" dirty="0" smtClean="0"/>
              <a:t>, LG CNS, </a:t>
            </a:r>
            <a:r>
              <a:rPr lang="ko-KR" altLang="en-US" sz="1500" dirty="0" smtClean="0"/>
              <a:t>현대자동차</a:t>
            </a:r>
            <a:r>
              <a:rPr lang="en-US" altLang="ko-KR" sz="1500" dirty="0" smtClean="0"/>
              <a:t>, SK </a:t>
            </a:r>
            <a:r>
              <a:rPr lang="ko-KR" altLang="en-US" sz="1500" dirty="0" err="1" smtClean="0"/>
              <a:t>커뮤니케이션즈</a:t>
            </a:r>
            <a:r>
              <a:rPr lang="en-US" altLang="ko-KR" sz="1500" dirty="0" smtClean="0"/>
              <a:t>, SK </a:t>
            </a:r>
            <a:r>
              <a:rPr lang="ko-KR" altLang="en-US" sz="1500" dirty="0" err="1" smtClean="0"/>
              <a:t>텔레콤</a:t>
            </a:r>
            <a:r>
              <a:rPr lang="en-US" altLang="ko-KR" sz="1500" dirty="0" smtClean="0"/>
              <a:t>,  </a:t>
            </a:r>
            <a:r>
              <a:rPr lang="ko-KR" altLang="en-US" sz="1500" dirty="0" err="1" smtClean="0"/>
              <a:t>노틸러스효성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뉴욕생명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대우증권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두산 인프라코어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롯데정보통신</a:t>
            </a:r>
            <a:r>
              <a:rPr lang="en-US" altLang="ko-KR" sz="1500" dirty="0" smtClean="0"/>
              <a:t>, LS </a:t>
            </a:r>
            <a:r>
              <a:rPr lang="ko-KR" altLang="en-US" sz="1500" dirty="0" smtClean="0"/>
              <a:t>산전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현대증권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교보증권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굿모닝</a:t>
            </a:r>
            <a:r>
              <a:rPr lang="ko-KR" altLang="en-US" sz="1500" dirty="0" smtClean="0"/>
              <a:t> 신한 증권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동부증권</a:t>
            </a:r>
            <a:r>
              <a:rPr lang="en-US" altLang="ko-KR" sz="1500" dirty="0" smtClean="0"/>
              <a:t>, </a:t>
            </a:r>
            <a:r>
              <a:rPr lang="ko-KR" altLang="en-US" sz="1500" dirty="0" smtClean="0"/>
              <a:t>삼성증권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하나대투증권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푸르덴셜생명보험</a:t>
            </a:r>
            <a:r>
              <a:rPr lang="en-US" altLang="ko-KR" sz="1500" dirty="0" smtClean="0"/>
              <a:t>, PCA</a:t>
            </a:r>
            <a:r>
              <a:rPr lang="ko-KR" altLang="en-US" sz="1500" dirty="0" smtClean="0"/>
              <a:t>생명보험</a:t>
            </a:r>
            <a:r>
              <a:rPr lang="en-US" altLang="ko-KR" sz="1500" dirty="0" smtClean="0"/>
              <a:t>, </a:t>
            </a:r>
            <a:r>
              <a:rPr lang="ko-KR" altLang="en-US" sz="1500" dirty="0" err="1" smtClean="0"/>
              <a:t>포스코</a:t>
            </a:r>
            <a:r>
              <a:rPr lang="en-US" altLang="ko-KR" sz="1500" dirty="0" smtClean="0"/>
              <a:t>, MBC</a:t>
            </a:r>
            <a:r>
              <a:rPr lang="ko-KR" altLang="en-US" sz="1500" dirty="0" smtClean="0"/>
              <a:t> </a:t>
            </a:r>
            <a:r>
              <a:rPr lang="en-US" altLang="ko-KR" sz="1500" dirty="0" smtClean="0"/>
              <a:t> </a:t>
            </a:r>
            <a:r>
              <a:rPr lang="ko-KR" altLang="en-US" sz="1500" dirty="0" smtClean="0"/>
              <a:t>외 금융 및 제조 기업 고객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642910" y="1643050"/>
            <a:ext cx="7643866" cy="1214446"/>
          </a:xfrm>
          <a:prstGeom prst="roundRect">
            <a:avLst>
              <a:gd name="adj" fmla="val 281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– </a:t>
            </a:r>
            <a:r>
              <a:rPr lang="en-US" altLang="ko-KR" dirty="0" err="1" smtClean="0"/>
              <a:t>AdminStduio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AdminStudio</a:t>
            </a:r>
            <a:r>
              <a:rPr lang="en-US" altLang="ko-KR" dirty="0" smtClean="0"/>
              <a:t> Overview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827066" y="2928934"/>
            <a:ext cx="745971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300" dirty="0" err="1" smtClean="0">
                <a:latin typeface="+mn-ea"/>
              </a:rPr>
              <a:t>AdminStudio</a:t>
            </a:r>
            <a:r>
              <a:rPr lang="en-US" altLang="ko-KR" sz="1300" dirty="0" smtClean="0">
                <a:latin typeface="+mn-ea"/>
              </a:rPr>
              <a:t> </a:t>
            </a:r>
            <a:r>
              <a:rPr lang="ko-KR" altLang="en-US" sz="1300" dirty="0" smtClean="0">
                <a:latin typeface="+mn-ea"/>
              </a:rPr>
              <a:t>는 </a:t>
            </a:r>
            <a:r>
              <a:rPr lang="en-US" altLang="ko-KR" sz="1300" dirty="0" smtClean="0">
                <a:latin typeface="+mn-ea"/>
              </a:rPr>
              <a:t>IT </a:t>
            </a:r>
            <a:r>
              <a:rPr lang="ko-KR" altLang="en-US" sz="1300" dirty="0" smtClean="0">
                <a:latin typeface="+mn-ea"/>
              </a:rPr>
              <a:t>부서들이 </a:t>
            </a:r>
            <a:r>
              <a:rPr lang="en-US" altLang="ko-KR" sz="1300" dirty="0" smtClean="0">
                <a:latin typeface="+mn-ea"/>
              </a:rPr>
              <a:t>Windows Vista</a:t>
            </a:r>
            <a:r>
              <a:rPr lang="ko-KR" altLang="en-US" sz="1300" dirty="0" smtClean="0">
                <a:latin typeface="+mn-ea"/>
              </a:rPr>
              <a:t>를 포함한 모든 </a:t>
            </a:r>
            <a:r>
              <a:rPr lang="en-US" altLang="ko-KR" sz="1300" dirty="0" smtClean="0">
                <a:latin typeface="+mn-ea"/>
              </a:rPr>
              <a:t>Windows OS</a:t>
            </a:r>
            <a:r>
              <a:rPr lang="ko-KR" altLang="en-US" sz="1300" dirty="0" smtClean="0">
                <a:latin typeface="+mn-ea"/>
              </a:rPr>
              <a:t>에 에러 없는 소프트웨어 배포를 위해 신뢰할수 있는 </a:t>
            </a:r>
            <a:r>
              <a:rPr lang="en-US" altLang="ko-KR" sz="1300" dirty="0" smtClean="0">
                <a:latin typeface="+mn-ea"/>
              </a:rPr>
              <a:t>MSI</a:t>
            </a:r>
            <a:r>
              <a:rPr lang="ko-KR" altLang="en-US" sz="1300" dirty="0" smtClean="0">
                <a:latin typeface="+mn-ea"/>
              </a:rPr>
              <a:t>와 가상패키지들을 준비할 수 있게 해줍니다</a:t>
            </a:r>
            <a:r>
              <a:rPr lang="en-US" altLang="ko-KR" sz="1300" dirty="0" smtClean="0">
                <a:latin typeface="+mn-ea"/>
              </a:rPr>
              <a:t>. </a:t>
            </a:r>
            <a:br>
              <a:rPr lang="en-US" altLang="ko-KR" sz="1300" dirty="0" smtClean="0">
                <a:latin typeface="+mn-ea"/>
              </a:rPr>
            </a:br>
            <a:r>
              <a:rPr lang="en-US" altLang="ko-KR" sz="1300" dirty="0" smtClean="0">
                <a:latin typeface="+mn-ea"/>
              </a:rPr>
              <a:t/>
            </a:r>
            <a:br>
              <a:rPr lang="en-US" altLang="ko-KR" sz="1300" dirty="0" smtClean="0">
                <a:latin typeface="+mn-ea"/>
              </a:rPr>
            </a:br>
            <a:r>
              <a:rPr lang="ko-KR" altLang="en-US" sz="1300" dirty="0" smtClean="0">
                <a:latin typeface="+mn-ea"/>
              </a:rPr>
              <a:t>소프트웨어의 배포는 가장 흔하면서도 위험한 </a:t>
            </a:r>
            <a:r>
              <a:rPr lang="en-US" altLang="ko-KR" sz="1300" dirty="0" smtClean="0">
                <a:latin typeface="+mn-ea"/>
              </a:rPr>
              <a:t>IT</a:t>
            </a:r>
            <a:r>
              <a:rPr lang="ko-KR" altLang="en-US" sz="1300" dirty="0" smtClean="0">
                <a:latin typeface="+mn-ea"/>
              </a:rPr>
              <a:t>의 기능 중 하나 입니다</a:t>
            </a:r>
            <a:r>
              <a:rPr lang="en-US" altLang="ko-KR" sz="1300" dirty="0" smtClean="0">
                <a:latin typeface="+mn-ea"/>
              </a:rPr>
              <a:t>. </a:t>
            </a:r>
            <a:r>
              <a:rPr lang="ko-KR" altLang="en-US" sz="1300" dirty="0" smtClean="0">
                <a:latin typeface="+mn-ea"/>
              </a:rPr>
              <a:t>배포를 위한 소프트웨어 패키지를 제대로 설정하지 않으면</a:t>
            </a:r>
            <a:r>
              <a:rPr lang="en-US" altLang="ko-KR" sz="1300" dirty="0" smtClean="0">
                <a:latin typeface="+mn-ea"/>
              </a:rPr>
              <a:t>, </a:t>
            </a:r>
            <a:r>
              <a:rPr lang="ko-KR" altLang="en-US" sz="1300" dirty="0" smtClean="0">
                <a:latin typeface="+mn-ea"/>
              </a:rPr>
              <a:t>어플리케이션들의 충돌로 인해 </a:t>
            </a:r>
            <a:r>
              <a:rPr lang="en-US" altLang="ko-KR" sz="1300" dirty="0" smtClean="0">
                <a:latin typeface="+mn-ea"/>
              </a:rPr>
              <a:t>IT </a:t>
            </a:r>
            <a:r>
              <a:rPr lang="ko-KR" altLang="en-US" sz="1300" dirty="0" smtClean="0">
                <a:latin typeface="+mn-ea"/>
              </a:rPr>
              <a:t>비용이 높아지고 고객사의 생산성에 나쁜 영향을 미치게 됩니다</a:t>
            </a:r>
            <a:r>
              <a:rPr lang="en-US" altLang="ko-KR" sz="1300" dirty="0" smtClean="0">
                <a:latin typeface="+mn-ea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en-US" altLang="ko-KR" sz="1300" dirty="0" err="1" smtClean="0">
                <a:latin typeface="+mn-ea"/>
              </a:rPr>
              <a:t>AdminStudio</a:t>
            </a:r>
            <a:r>
              <a:rPr lang="ko-KR" altLang="en-US" sz="1300" dirty="0" smtClean="0">
                <a:latin typeface="+mn-ea"/>
              </a:rPr>
              <a:t>는 강력한 소프트웨어 패키징과 가상화 </a:t>
            </a:r>
            <a:r>
              <a:rPr lang="ko-KR" altLang="en-US" sz="1300" dirty="0" err="1" smtClean="0">
                <a:latin typeface="+mn-ea"/>
              </a:rPr>
              <a:t>테크놀러지를</a:t>
            </a:r>
            <a:r>
              <a:rPr lang="ko-KR" altLang="en-US" sz="1300" dirty="0" smtClean="0">
                <a:latin typeface="+mn-ea"/>
              </a:rPr>
              <a:t> 웹 기반의 프로세스 관리 툴들과 융합하여 조직의 </a:t>
            </a:r>
            <a:r>
              <a:rPr lang="en-US" altLang="ko-KR" sz="1300" dirty="0" smtClean="0">
                <a:latin typeface="+mn-ea"/>
              </a:rPr>
              <a:t>IT</a:t>
            </a:r>
            <a:r>
              <a:rPr lang="ko-KR" altLang="en-US" sz="1300" dirty="0" smtClean="0">
                <a:latin typeface="+mn-ea"/>
              </a:rPr>
              <a:t>비용을 눈에 띄게 줄여주고 소프트웨어의 신뢰성을 높입니다</a:t>
            </a:r>
            <a:r>
              <a:rPr lang="en-US" altLang="ko-KR" sz="1300" dirty="0" smtClean="0">
                <a:latin typeface="+mn-ea"/>
              </a:rPr>
              <a:t>.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804258" y="1801100"/>
            <a:ext cx="61966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/>
              <a:t>신뢰 할 수 있는 </a:t>
            </a:r>
            <a:r>
              <a:rPr lang="en-US" altLang="ko-KR" b="1" dirty="0" smtClean="0"/>
              <a:t>MSI </a:t>
            </a:r>
            <a:r>
              <a:rPr lang="ko-KR" altLang="en-US" b="1" dirty="0" err="1" smtClean="0"/>
              <a:t>패키징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어플리케이션 가상화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윈도우 </a:t>
            </a:r>
            <a:r>
              <a:rPr lang="ko-KR" altLang="en-US" b="1" dirty="0" err="1" smtClean="0"/>
              <a:t>비스타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마이그레이션을</a:t>
            </a:r>
            <a:r>
              <a:rPr lang="ko-KR" altLang="en-US" b="1" dirty="0" smtClean="0"/>
              <a:t> 위한 하나의 솔루션</a:t>
            </a:r>
            <a:endParaRPr lang="en-US" altLang="ko-KR" b="1" dirty="0" smtClean="0"/>
          </a:p>
        </p:txBody>
      </p:sp>
      <p:pic>
        <p:nvPicPr>
          <p:cNvPr id="1026" name="Picture 2" descr="http://partner.acresso.com/webdocs/creativetools/logos/AS_logo_symbo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1746" y="1204331"/>
            <a:ext cx="1543050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– </a:t>
            </a:r>
            <a:r>
              <a:rPr lang="en-US" altLang="ko-KR" dirty="0" err="1" smtClean="0"/>
              <a:t>AdminStduio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Cost of Ownership </a:t>
            </a:r>
            <a:r>
              <a:rPr lang="ko-KR" altLang="en-US" dirty="0" smtClean="0"/>
              <a:t>요인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705000" y="1789131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37402" y="3435369"/>
            <a:ext cx="958597" cy="94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 dirty="0">
                <a:latin typeface="+mn-ea"/>
              </a:rPr>
              <a:t>관리</a:t>
            </a:r>
            <a:r>
              <a:rPr lang="en-US" altLang="ko-KR" sz="1700" dirty="0">
                <a:latin typeface="+mn-ea"/>
              </a:rPr>
              <a:t>, </a:t>
            </a:r>
            <a:br>
              <a:rPr lang="en-US" altLang="ko-KR" sz="1700" dirty="0">
                <a:latin typeface="+mn-ea"/>
              </a:rPr>
            </a:br>
            <a:r>
              <a:rPr lang="ko-KR" altLang="en-US" sz="1700" dirty="0">
                <a:latin typeface="+mn-ea"/>
              </a:rPr>
              <a:t>배포</a:t>
            </a:r>
            <a:r>
              <a:rPr lang="en-US" altLang="ko-KR" sz="1700" dirty="0">
                <a:latin typeface="+mn-ea"/>
              </a:rPr>
              <a:t>,</a:t>
            </a:r>
            <a:br>
              <a:rPr lang="en-US" altLang="ko-KR" sz="1700" dirty="0">
                <a:latin typeface="+mn-ea"/>
              </a:rPr>
            </a:br>
            <a:r>
              <a:rPr lang="ko-KR" altLang="en-US" sz="1700" dirty="0">
                <a:latin typeface="+mn-ea"/>
              </a:rPr>
              <a:t>지원</a:t>
            </a:r>
            <a:br>
              <a:rPr lang="ko-KR" altLang="en-US" sz="1700" dirty="0">
                <a:latin typeface="+mn-ea"/>
              </a:rPr>
            </a:br>
            <a:r>
              <a:rPr lang="en-US" altLang="ko-KR" sz="1700" dirty="0">
                <a:latin typeface="+mn-ea"/>
              </a:rPr>
              <a:t>50%–70%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428775" y="4667269"/>
            <a:ext cx="1384996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 dirty="0">
                <a:latin typeface="+mn-ea"/>
              </a:rPr>
              <a:t>서버 하드웨어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ko-KR" sz="1700" dirty="0">
                <a:latin typeface="+mn-ea"/>
              </a:rPr>
              <a:t>12%–15%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814413" y="3460769"/>
            <a:ext cx="2257029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>
                <a:latin typeface="+mn-ea"/>
              </a:rPr>
              <a:t>클라이언트 소프트웨어</a:t>
            </a:r>
            <a:br>
              <a:rPr lang="ko-KR" altLang="en-US" sz="1700">
                <a:latin typeface="+mn-ea"/>
              </a:rPr>
            </a:br>
            <a:r>
              <a:rPr lang="en-US" altLang="ko-KR" sz="1700">
                <a:latin typeface="+mn-ea"/>
              </a:rPr>
              <a:t>10%–12%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987575" y="2287606"/>
            <a:ext cx="1090043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>
                <a:latin typeface="+mn-ea"/>
              </a:rPr>
              <a:t>소프트웨어</a:t>
            </a:r>
            <a:br>
              <a:rPr lang="ko-KR" altLang="en-US" sz="1700">
                <a:latin typeface="+mn-ea"/>
              </a:rPr>
            </a:br>
            <a:r>
              <a:rPr lang="en-US" altLang="ko-KR" sz="1700">
                <a:latin typeface="+mn-ea"/>
              </a:rPr>
              <a:t>8%–10%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406675" y="1649431"/>
            <a:ext cx="1308050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 dirty="0">
                <a:latin typeface="+mn-ea"/>
              </a:rPr>
              <a:t>커뮤니케이션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ko-KR" sz="1700" dirty="0">
                <a:latin typeface="+mn-ea"/>
              </a:rPr>
              <a:t>5%–7%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030688" y="1382731"/>
            <a:ext cx="718146" cy="4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ko-KR" altLang="en-US" sz="1700">
                <a:latin typeface="+mn-ea"/>
              </a:rPr>
              <a:t>기타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ko-KR" sz="1700">
                <a:latin typeface="+mn-ea"/>
              </a:rPr>
              <a:t>3%–5%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807100" y="5495944"/>
            <a:ext cx="2336800" cy="576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88900" tIns="44450" rIns="88900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dirty="0">
                <a:latin typeface="Times New Roman" pitchFamily="18" charset="0"/>
                <a:ea typeface="굴림" charset="-127"/>
              </a:rPr>
              <a:t>Source: IDC, 2004</a:t>
            </a:r>
            <a:r>
              <a:rPr lang="en-US" altLang="ko-KR" sz="2000" dirty="0">
                <a:latin typeface="Times New Roman" pitchFamily="18" charset="0"/>
                <a:ea typeface="굴림" charset="-127"/>
              </a:rPr>
              <a:t/>
            </a:r>
            <a:br>
              <a:rPr lang="en-US" altLang="ko-KR" sz="2000" dirty="0">
                <a:latin typeface="Times New Roman" pitchFamily="18" charset="0"/>
                <a:ea typeface="굴림" charset="-127"/>
              </a:rPr>
            </a:br>
            <a:r>
              <a:rPr lang="en-US" altLang="ko-KR" sz="1400" i="1" dirty="0">
                <a:latin typeface="Times New Roman" pitchFamily="18" charset="0"/>
                <a:ea typeface="굴림" charset="-127"/>
              </a:rPr>
              <a:t>Summary of TCO Studies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– </a:t>
            </a:r>
            <a:r>
              <a:rPr lang="en-US" altLang="ko-KR" dirty="0" err="1" smtClean="0"/>
              <a:t>AdminStduio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Needs &amp; Issue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85918" y="801678"/>
            <a:ext cx="7310438" cy="141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12700" algn="l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“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모든 임직원 여러분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! </a:t>
            </a:r>
            <a:r>
              <a:rPr kumimoji="0" lang="en-US" altLang="ko-K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xxxx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년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xx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월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xx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일까지 모든 운영체제를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Windows 7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로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Upgrade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해주시기 바랍니다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.  </a:t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</a:b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자세한 사항은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……………………“</a:t>
            </a:r>
          </a:p>
          <a:p>
            <a:pPr marL="457200" marR="0" lvl="0" indent="12700" algn="l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457200" marR="0" lvl="0" indent="12700" algn="l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571472" y="4429132"/>
            <a:ext cx="2251040" cy="1320800"/>
          </a:xfrm>
          <a:prstGeom prst="cloudCallout">
            <a:avLst>
              <a:gd name="adj1" fmla="val 89090"/>
              <a:gd name="adj2" fmla="val -20415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ko-KR" sz="1400" b="1" dirty="0">
                <a:latin typeface="+mn-ea"/>
              </a:rPr>
              <a:t>OS</a:t>
            </a:r>
            <a:r>
              <a:rPr lang="ko-KR" altLang="en-US" sz="1400" b="1" dirty="0">
                <a:latin typeface="+mn-ea"/>
              </a:rPr>
              <a:t>는 그렇다 치고 내가 사용하던 프로그램은</a:t>
            </a:r>
            <a:r>
              <a:rPr lang="en-US" altLang="ko-KR" sz="1400" b="1" dirty="0">
                <a:latin typeface="+mn-ea"/>
              </a:rPr>
              <a:t>?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857620" y="2357430"/>
            <a:ext cx="1665310" cy="1143000"/>
          </a:xfrm>
          <a:prstGeom prst="cloudCallout">
            <a:avLst>
              <a:gd name="adj1" fmla="val -1459"/>
              <a:gd name="adj2" fmla="val 94622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sz="1400" b="1" dirty="0">
                <a:latin typeface="+mn-ea"/>
              </a:rPr>
              <a:t>전산실에 부탁하면 될까</a:t>
            </a:r>
            <a:r>
              <a:rPr lang="en-US" altLang="ko-KR" sz="1400" b="1" dirty="0">
                <a:latin typeface="+mn-ea"/>
              </a:rPr>
              <a:t>?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857224" y="2643182"/>
            <a:ext cx="2000264" cy="1357322"/>
          </a:xfrm>
          <a:prstGeom prst="cloudCallout">
            <a:avLst>
              <a:gd name="adj1" fmla="val 86808"/>
              <a:gd name="adj2" fmla="val 58764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sz="1400" b="1">
                <a:latin typeface="+mn-ea"/>
              </a:rPr>
              <a:t>옛날 프로그램을 다시 설치해도 될까</a:t>
            </a:r>
            <a:r>
              <a:rPr lang="en-US" altLang="ko-KR" sz="1400" b="1">
                <a:latin typeface="+mn-ea"/>
              </a:rPr>
              <a:t>?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6072198" y="2928934"/>
            <a:ext cx="2011358" cy="1143000"/>
          </a:xfrm>
          <a:prstGeom prst="cloudCallout">
            <a:avLst>
              <a:gd name="adj1" fmla="val -83986"/>
              <a:gd name="adj2" fmla="val 80783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sz="1400" b="1" dirty="0">
                <a:latin typeface="+mn-ea"/>
              </a:rPr>
              <a:t>하나씩 설치하자니 시간 오래 걸리네</a:t>
            </a:r>
            <a:endParaRPr lang="en-US" altLang="ko-KR" sz="1400" b="1" dirty="0">
              <a:latin typeface="+mn-ea"/>
            </a:endParaRPr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6858016" y="4357694"/>
            <a:ext cx="1524000" cy="1143000"/>
          </a:xfrm>
          <a:prstGeom prst="cloudCallout">
            <a:avLst>
              <a:gd name="adj1" fmla="val -125410"/>
              <a:gd name="adj2" fmla="val -6186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o-KR" altLang="en-US" sz="1400" b="1" dirty="0">
                <a:latin typeface="+mn-ea"/>
              </a:rPr>
              <a:t>한번에 하는 방법 없을까</a:t>
            </a:r>
            <a:r>
              <a:rPr lang="en-US" altLang="ko-KR" sz="1400" b="1" dirty="0">
                <a:latin typeface="+mn-ea"/>
              </a:rPr>
              <a:t>?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360892" y="5900758"/>
            <a:ext cx="4628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o-KR" altLang="en-US" sz="2400" b="1" dirty="0">
                <a:solidFill>
                  <a:srgbClr val="FF3300"/>
                </a:solidFill>
                <a:ea typeface="굴림" charset="-127"/>
              </a:rPr>
              <a:t>이런 </a:t>
            </a:r>
            <a:r>
              <a:rPr lang="en-US" altLang="ko-KR" sz="2400" b="1" dirty="0">
                <a:solidFill>
                  <a:srgbClr val="FF3300"/>
                </a:solidFill>
                <a:ea typeface="굴림" charset="-127"/>
              </a:rPr>
              <a:t>PC</a:t>
            </a:r>
            <a:r>
              <a:rPr lang="ko-KR" altLang="en-US" sz="2400" b="1" dirty="0">
                <a:solidFill>
                  <a:srgbClr val="FF3300"/>
                </a:solidFill>
                <a:ea typeface="굴림" charset="-127"/>
              </a:rPr>
              <a:t>가 수백 대  이상이라면</a:t>
            </a:r>
            <a:r>
              <a:rPr lang="en-US" altLang="ko-KR" sz="2400" b="1" dirty="0">
                <a:solidFill>
                  <a:srgbClr val="FF3300"/>
                </a:solidFill>
                <a:ea typeface="굴림" charset="-127"/>
              </a:rPr>
              <a:t>?</a:t>
            </a: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508" y="1071546"/>
            <a:ext cx="1554162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5"/>
          <p:cNvGrpSpPr>
            <a:grpSpLocks/>
          </p:cNvGrpSpPr>
          <p:nvPr/>
        </p:nvGrpSpPr>
        <p:grpSpPr bwMode="auto">
          <a:xfrm rot="20975109">
            <a:off x="3794168" y="3786662"/>
            <a:ext cx="1752600" cy="1828800"/>
            <a:chOff x="1056" y="2112"/>
            <a:chExt cx="1104" cy="1152"/>
          </a:xfrm>
        </p:grpSpPr>
        <p:pic>
          <p:nvPicPr>
            <p:cNvPr id="23" name="Picture 26" descr="Man on Computer 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2112"/>
              <a:ext cx="576" cy="576"/>
            </a:xfrm>
            <a:prstGeom prst="rect">
              <a:avLst/>
            </a:prstGeom>
            <a:noFill/>
          </p:spPr>
        </p:pic>
        <p:pic>
          <p:nvPicPr>
            <p:cNvPr id="24" name="Picture 27" descr="Man on Computer 0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8" y="2304"/>
              <a:ext cx="576" cy="576"/>
            </a:xfrm>
            <a:prstGeom prst="rect">
              <a:avLst/>
            </a:prstGeom>
            <a:noFill/>
          </p:spPr>
        </p:pic>
        <p:pic>
          <p:nvPicPr>
            <p:cNvPr id="25" name="Picture 28" descr="Man on Computer 0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92" y="2496"/>
              <a:ext cx="576" cy="576"/>
            </a:xfrm>
            <a:prstGeom prst="rect">
              <a:avLst/>
            </a:prstGeom>
            <a:noFill/>
          </p:spPr>
        </p:pic>
        <p:pic>
          <p:nvPicPr>
            <p:cNvPr id="26" name="Picture 29" descr="Man on Computer 0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84" y="2688"/>
              <a:ext cx="576" cy="5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– </a:t>
            </a:r>
            <a:r>
              <a:rPr lang="en-US" altLang="ko-KR" dirty="0" err="1" smtClean="0"/>
              <a:t>AdminStduio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71504"/>
          </a:xfrm>
        </p:spPr>
        <p:txBody>
          <a:bodyPr/>
          <a:lstStyle/>
          <a:p>
            <a:r>
              <a:rPr lang="en-US" altLang="ko-KR" dirty="0" smtClean="0"/>
              <a:t>Software Management System</a:t>
            </a:r>
            <a:endParaRPr lang="ko-KR" altLang="en-US" dirty="0"/>
          </a:p>
        </p:txBody>
      </p:sp>
      <p:pic>
        <p:nvPicPr>
          <p:cNvPr id="106" name="Picture 5" descr="Desktop-SoftGr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1099198" cy="119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071942"/>
            <a:ext cx="892891" cy="103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714488"/>
            <a:ext cx="821453" cy="95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" name="Picture 11" descr="O:\PPT Template\Collected Templete\SoftGrid\Virtualization Cli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2857496"/>
            <a:ext cx="906656" cy="846224"/>
          </a:xfrm>
          <a:prstGeom prst="rect">
            <a:avLst/>
          </a:prstGeom>
          <a:noFill/>
        </p:spPr>
      </p:pic>
      <p:cxnSp>
        <p:nvCxnSpPr>
          <p:cNvPr id="112" name="직선 화살표 연결선 111"/>
          <p:cNvCxnSpPr/>
          <p:nvPr/>
        </p:nvCxnSpPr>
        <p:spPr>
          <a:xfrm>
            <a:off x="2500298" y="3214686"/>
            <a:ext cx="5000660" cy="1588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4" name="Picture 8" descr="O:\PPT Template\Collected Templete\SoftGrid\MSI-wrapped Virtualized Applicatio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214809" y="2786058"/>
            <a:ext cx="1085608" cy="78449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내용 개체 틀 2"/>
          <p:cNvSpPr txBox="1">
            <a:spLocks/>
          </p:cNvSpPr>
          <p:nvPr/>
        </p:nvSpPr>
        <p:spPr>
          <a:xfrm>
            <a:off x="285720" y="1071546"/>
            <a:ext cx="8634443" cy="714380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altLang="ko-KR" sz="1200" dirty="0" smtClean="0">
                <a:latin typeface="+mj-ea"/>
                <a:ea typeface="+mj-ea"/>
              </a:rPr>
              <a:t>Virtualization solution </a:t>
            </a:r>
            <a:r>
              <a:rPr lang="ko-KR" altLang="en-US" sz="1200" dirty="0" smtClean="0">
                <a:latin typeface="+mj-ea"/>
                <a:ea typeface="+mj-ea"/>
              </a:rPr>
              <a:t>및 </a:t>
            </a:r>
            <a:r>
              <a:rPr lang="en-US" altLang="ko-KR" sz="1200" dirty="0" smtClean="0">
                <a:latin typeface="+mj-ea"/>
                <a:ea typeface="+mj-ea"/>
              </a:rPr>
              <a:t>Client Management</a:t>
            </a:r>
            <a:r>
              <a:rPr lang="ko-KR" altLang="en-US" sz="1200" dirty="0" smtClean="0">
                <a:latin typeface="+mj-ea"/>
                <a:ea typeface="+mj-ea"/>
              </a:rPr>
              <a:t>에 반드시 필요한 </a:t>
            </a:r>
            <a:r>
              <a:rPr lang="en-US" altLang="ko-KR" sz="1200" dirty="0" smtClean="0">
                <a:latin typeface="+mj-ea"/>
                <a:ea typeface="+mj-ea"/>
              </a:rPr>
              <a:t>SW </a:t>
            </a:r>
            <a:r>
              <a:rPr lang="ko-KR" altLang="en-US" sz="1200" dirty="0" smtClean="0">
                <a:latin typeface="+mj-ea"/>
                <a:ea typeface="+mj-ea"/>
              </a:rPr>
              <a:t>배포 부분에서 배포 패키지 작성을 위해 </a:t>
            </a:r>
            <a:r>
              <a:rPr lang="en-US" altLang="ko-KR" sz="1200" dirty="0" err="1" smtClean="0">
                <a:latin typeface="+mj-ea"/>
                <a:ea typeface="+mj-ea"/>
              </a:rPr>
              <a:t>AdminStudio</a:t>
            </a:r>
            <a:r>
              <a:rPr lang="ko-KR" altLang="en-US" sz="1200" dirty="0" smtClean="0">
                <a:latin typeface="+mj-ea"/>
                <a:ea typeface="+mj-ea"/>
              </a:rPr>
              <a:t>를</a:t>
            </a:r>
            <a:r>
              <a:rPr lang="en-US" altLang="ko-KR" sz="1200" dirty="0" smtClean="0">
                <a:latin typeface="+mj-ea"/>
                <a:ea typeface="+mj-ea"/>
              </a:rPr>
              <a:t>  </a:t>
            </a:r>
            <a:r>
              <a:rPr lang="ko-KR" altLang="en-US" sz="1200" dirty="0" smtClean="0">
                <a:latin typeface="+mj-ea"/>
                <a:ea typeface="+mj-ea"/>
              </a:rPr>
              <a:t>통한 소프트웨어 배포 최적화 필요</a:t>
            </a:r>
            <a:endParaRPr lang="en-US" altLang="ko-KR" sz="1200" dirty="0" smtClean="0">
              <a:latin typeface="+mj-ea"/>
              <a:ea typeface="+mj-ea"/>
            </a:endParaRPr>
          </a:p>
        </p:txBody>
      </p:sp>
      <p:pic>
        <p:nvPicPr>
          <p:cNvPr id="116" name="Picture 6" descr="DTP-OptPack-SA_wh.png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tx1">
                <a:tint val="45000"/>
                <a:satMod val="400000"/>
              </a:schemeClr>
            </a:duotone>
            <a:lum bright="-100000" contrast="-100000"/>
          </a:blip>
          <a:srcRect/>
          <a:stretch>
            <a:fillRect/>
          </a:stretch>
        </p:blipFill>
        <p:spPr bwMode="auto">
          <a:xfrm>
            <a:off x="500034" y="3712440"/>
            <a:ext cx="2143140" cy="35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1" descr="C:\Users\wylee\Documents\FY08 STU wylee\Product\Logos and Screenshots\SC-ConfigMgr07_bL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286257"/>
            <a:ext cx="2143140" cy="528344"/>
          </a:xfrm>
          <a:prstGeom prst="rect">
            <a:avLst/>
          </a:prstGeom>
          <a:noFill/>
        </p:spPr>
      </p:pic>
      <p:sp>
        <p:nvSpPr>
          <p:cNvPr id="118" name="직사각형 117"/>
          <p:cNvSpPr/>
          <p:nvPr/>
        </p:nvSpPr>
        <p:spPr>
          <a:xfrm>
            <a:off x="4071934" y="4071942"/>
            <a:ext cx="1542203" cy="840110"/>
          </a:xfrm>
          <a:prstGeom prst="rect">
            <a:avLst/>
          </a:prstGeom>
          <a:noFill/>
          <a:ln>
            <a:noFill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9" name="직사각형 118"/>
          <p:cNvSpPr/>
          <p:nvPr/>
        </p:nvSpPr>
        <p:spPr>
          <a:xfrm>
            <a:off x="3786182" y="4071942"/>
            <a:ext cx="2071702" cy="428628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MSI Package</a:t>
            </a:r>
            <a:endParaRPr lang="en-GB" sz="2400" b="1" kern="1200" dirty="0">
              <a:solidFill>
                <a:schemeClr val="accent2">
                  <a:lumMod val="75000"/>
                </a:schemeClr>
              </a:solidFill>
              <a:effectLst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3286116" y="4643447"/>
            <a:ext cx="3429024" cy="1500197"/>
          </a:xfrm>
          <a:prstGeom prst="roundRect">
            <a:avLst>
              <a:gd name="adj" fmla="val 5722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ko-KR" sz="2800" b="1" dirty="0" smtClean="0"/>
              <a:t>AdminStudio 9</a:t>
            </a:r>
          </a:p>
          <a:p>
            <a:pPr lvl="1"/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en-US" altLang="ko-KR" sz="1400" dirty="0" smtClean="0"/>
              <a:t>IT</a:t>
            </a:r>
            <a:r>
              <a:rPr lang="ko-KR" altLang="en-US" sz="1400" dirty="0" smtClean="0"/>
              <a:t>기업의 배포를 위한 신뢰할 수 있는 </a:t>
            </a:r>
            <a:r>
              <a:rPr lang="en-US" altLang="ko-KR" sz="1400" dirty="0" smtClean="0"/>
              <a:t>MSI </a:t>
            </a:r>
            <a:r>
              <a:rPr lang="ko-KR" altLang="en-US" sz="1400" dirty="0" smtClean="0"/>
              <a:t>및 가상 소프트웨어 패키지 준비를 위한 방법</a:t>
            </a:r>
            <a:endParaRPr lang="ko-KR" altLang="en-US" sz="1400" dirty="0"/>
          </a:p>
        </p:txBody>
      </p:sp>
      <p:pic>
        <p:nvPicPr>
          <p:cNvPr id="121" name="Picture 22" descr="C:\Users\bssong\Desktop\icon_AdminStudio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4359837"/>
            <a:ext cx="792480" cy="7836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– </a:t>
            </a:r>
            <a:r>
              <a:rPr lang="en-US" altLang="ko-KR" dirty="0" err="1" smtClean="0"/>
              <a:t>AdminStduio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Who / Why / Benefit ?</a:t>
            </a:r>
          </a:p>
        </p:txBody>
      </p:sp>
      <p:sp>
        <p:nvSpPr>
          <p:cNvPr id="70" name="Rounded Rectangle 48"/>
          <p:cNvSpPr/>
          <p:nvPr/>
        </p:nvSpPr>
        <p:spPr bwMode="auto">
          <a:xfrm>
            <a:off x="3245472" y="928670"/>
            <a:ext cx="2664000" cy="54292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noFill/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dkEdge">
            <a:bevelT w="63500" h="127000" prst="hardEdge"/>
          </a:sp3d>
        </p:spPr>
        <p:txBody>
          <a:bodyPr lIns="0" tIns="58780" rIns="0" bIns="0" anchor="ctr" anchorCtr="0"/>
          <a:lstStyle/>
          <a:p>
            <a:pPr algn="ctr" defTabSz="822689" fontAlgn="base">
              <a:lnSpc>
                <a:spcPct val="83000"/>
              </a:lnSpc>
              <a:spcBef>
                <a:spcPct val="0"/>
              </a:spcBef>
              <a:spcAft>
                <a:spcPts val="2083"/>
              </a:spcAft>
              <a:tabLst>
                <a:tab pos="7125025" algn="l"/>
              </a:tabLst>
              <a:defRPr/>
            </a:pPr>
            <a:endParaRPr lang="en-US" altLang="zh-CN" sz="1300" dirty="0">
              <a:ln w="18415" cmpd="sng">
                <a:noFill/>
                <a:prstDash val="solid"/>
              </a:ln>
            </a:endParaRPr>
          </a:p>
        </p:txBody>
      </p:sp>
      <p:sp>
        <p:nvSpPr>
          <p:cNvPr id="71" name="Rounded Rectangle 52"/>
          <p:cNvSpPr/>
          <p:nvPr/>
        </p:nvSpPr>
        <p:spPr bwMode="auto">
          <a:xfrm>
            <a:off x="5908528" y="928670"/>
            <a:ext cx="2664000" cy="54292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chemeClr val="accent6">
                  <a:lumMod val="20000"/>
                  <a:lumOff val="80000"/>
                </a:schemeClr>
              </a:gs>
              <a:gs pos="76000">
                <a:schemeClr val="accent6">
                  <a:lumMod val="60000"/>
                  <a:lumOff val="40000"/>
                </a:schemeClr>
              </a:gs>
              <a:gs pos="100000">
                <a:schemeClr val="accent6"/>
              </a:gs>
            </a:gsLst>
            <a:path path="rect">
              <a:fillToRect l="100000" t="100000"/>
            </a:path>
            <a:tileRect r="-100000" b="-100000"/>
          </a:gradFill>
          <a:ln w="19050">
            <a:noFill/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dkEdge">
            <a:bevelT w="63500" h="127000" prst="hardEdge"/>
          </a:sp3d>
        </p:spPr>
        <p:txBody>
          <a:bodyPr lIns="0" tIns="58780" rIns="0" bIns="0" anchor="ctr" anchorCtr="0"/>
          <a:lstStyle/>
          <a:p>
            <a:pPr algn="ctr" defTabSz="822689" fontAlgn="base">
              <a:lnSpc>
                <a:spcPct val="83000"/>
              </a:lnSpc>
              <a:spcBef>
                <a:spcPct val="0"/>
              </a:spcBef>
              <a:spcAft>
                <a:spcPts val="2083"/>
              </a:spcAft>
              <a:tabLst>
                <a:tab pos="7125025" algn="l"/>
              </a:tabLst>
              <a:defRPr/>
            </a:pPr>
            <a:endParaRPr lang="en-US" altLang="zh-CN" sz="1300" dirty="0">
              <a:ln w="18415" cmpd="sng">
                <a:noFill/>
                <a:prstDash val="solid"/>
              </a:ln>
            </a:endParaRPr>
          </a:p>
        </p:txBody>
      </p:sp>
      <p:sp>
        <p:nvSpPr>
          <p:cNvPr id="72" name="Rounded Rectangle 57"/>
          <p:cNvSpPr/>
          <p:nvPr/>
        </p:nvSpPr>
        <p:spPr bwMode="auto">
          <a:xfrm>
            <a:off x="578681" y="928670"/>
            <a:ext cx="2664000" cy="54292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29000">
                <a:schemeClr val="accent3">
                  <a:lumMod val="20000"/>
                  <a:lumOff val="80000"/>
                </a:schemeClr>
              </a:gs>
              <a:gs pos="76000">
                <a:schemeClr val="accent3">
                  <a:lumMod val="60000"/>
                  <a:lumOff val="40000"/>
                </a:schemeClr>
              </a:gs>
              <a:gs pos="100000">
                <a:schemeClr val="accent3"/>
              </a:gs>
            </a:gsLst>
            <a:path path="rect">
              <a:fillToRect l="100000" t="100000"/>
            </a:path>
            <a:tileRect r="-100000" b="-100000"/>
          </a:gradFill>
          <a:ln w="19050">
            <a:noFill/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dkEdge">
            <a:bevelT w="63500" h="127000" prst="hardEdge"/>
          </a:sp3d>
        </p:spPr>
        <p:txBody>
          <a:bodyPr lIns="0" tIns="58780" rIns="0" bIns="0" anchor="ctr" anchorCtr="0"/>
          <a:lstStyle/>
          <a:p>
            <a:pPr algn="ctr" defTabSz="822689" fontAlgn="base">
              <a:lnSpc>
                <a:spcPct val="83000"/>
              </a:lnSpc>
              <a:spcBef>
                <a:spcPct val="0"/>
              </a:spcBef>
              <a:spcAft>
                <a:spcPts val="2083"/>
              </a:spcAft>
              <a:tabLst>
                <a:tab pos="7125025" algn="l"/>
              </a:tabLst>
              <a:defRPr/>
            </a:pPr>
            <a:endParaRPr lang="en-US" altLang="zh-CN" sz="1300" dirty="0">
              <a:ln w="18415" cmpd="sng">
                <a:noFill/>
                <a:prstDash val="solid"/>
              </a:ln>
            </a:endParaRPr>
          </a:p>
        </p:txBody>
      </p:sp>
      <p:pic>
        <p:nvPicPr>
          <p:cNvPr id="73" name="Picture 22" descr="enterprise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277" y="1639058"/>
            <a:ext cx="456645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TextBox 50"/>
          <p:cNvSpPr txBox="1">
            <a:spLocks noChangeArrowheads="1"/>
          </p:cNvSpPr>
          <p:nvPr/>
        </p:nvSpPr>
        <p:spPr bwMode="auto">
          <a:xfrm>
            <a:off x="1099374" y="1000108"/>
            <a:ext cx="1664718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b="1" dirty="0" smtClean="0"/>
              <a:t>Application 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 smtClean="0"/>
              <a:t>Migration</a:t>
            </a:r>
            <a:endParaRPr lang="en-US" b="1" dirty="0"/>
          </a:p>
        </p:txBody>
      </p:sp>
      <p:sp>
        <p:nvSpPr>
          <p:cNvPr id="75" name="TextBox 47"/>
          <p:cNvSpPr txBox="1">
            <a:spLocks noChangeArrowheads="1"/>
          </p:cNvSpPr>
          <p:nvPr/>
        </p:nvSpPr>
        <p:spPr bwMode="auto">
          <a:xfrm>
            <a:off x="3671142" y="1030139"/>
            <a:ext cx="1894102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ko-KR" b="1" dirty="0" smtClean="0"/>
              <a:t>Software Virtualization</a:t>
            </a:r>
            <a:endParaRPr lang="en-US" b="1" dirty="0"/>
          </a:p>
        </p:txBody>
      </p:sp>
      <p:sp>
        <p:nvSpPr>
          <p:cNvPr id="76" name="TextBox 48"/>
          <p:cNvSpPr txBox="1">
            <a:spLocks noChangeArrowheads="1"/>
          </p:cNvSpPr>
          <p:nvPr/>
        </p:nvSpPr>
        <p:spPr bwMode="auto">
          <a:xfrm>
            <a:off x="6457224" y="1017088"/>
            <a:ext cx="1643074" cy="58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ko-KR" b="1" dirty="0" smtClean="0"/>
              <a:t>Software Deployment</a:t>
            </a:r>
            <a:endParaRPr lang="en-US" b="1" dirty="0"/>
          </a:p>
        </p:txBody>
      </p:sp>
      <p:pic>
        <p:nvPicPr>
          <p:cNvPr id="78" name="Picture 5" descr="Desktop-SoftGr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539" y="1673430"/>
            <a:ext cx="6480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" name="그룹 43"/>
          <p:cNvGrpSpPr/>
          <p:nvPr/>
        </p:nvGrpSpPr>
        <p:grpSpPr>
          <a:xfrm>
            <a:off x="680077" y="4325036"/>
            <a:ext cx="7786742" cy="714380"/>
            <a:chOff x="680077" y="4286256"/>
            <a:chExt cx="7786742" cy="714380"/>
          </a:xfrm>
        </p:grpSpPr>
        <p:sp>
          <p:nvSpPr>
            <p:cNvPr id="79" name="아래쪽 화살표 78"/>
            <p:cNvSpPr/>
            <p:nvPr/>
          </p:nvSpPr>
          <p:spPr>
            <a:xfrm>
              <a:off x="813622" y="4786322"/>
              <a:ext cx="7500990" cy="214314"/>
            </a:xfrm>
            <a:prstGeom prst="downArrow">
              <a:avLst>
                <a:gd name="adj1" fmla="val 49478"/>
                <a:gd name="adj2" fmla="val 100000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Rounded Rectangle 47"/>
            <p:cNvSpPr/>
            <p:nvPr/>
          </p:nvSpPr>
          <p:spPr bwMode="auto">
            <a:xfrm>
              <a:off x="680077" y="4286256"/>
              <a:ext cx="7786742" cy="500066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29000">
                  <a:schemeClr val="accent4">
                    <a:lumMod val="20000"/>
                    <a:lumOff val="80000"/>
                  </a:schemeClr>
                </a:gs>
                <a:gs pos="76000">
                  <a:schemeClr val="accent4">
                    <a:lumMod val="60000"/>
                    <a:lumOff val="40000"/>
                  </a:schemeClr>
                </a:gs>
                <a:gs pos="100000">
                  <a:schemeClr val="accent4"/>
                </a:gs>
              </a:gsLst>
              <a:path path="rect">
                <a:fillToRect l="100000" t="100000"/>
              </a:path>
              <a:tileRect r="-100000" b="-100000"/>
            </a:gradFill>
            <a:ln w="19050">
              <a:noFill/>
              <a:round/>
              <a:headEnd/>
              <a:tailEnd/>
            </a:ln>
            <a:effectLst/>
            <a:scene3d>
              <a:camera prst="orthographicFront"/>
              <a:lightRig rig="glow" dir="t"/>
            </a:scene3d>
            <a:sp3d prstMaterial="dkEdge">
              <a:bevelT w="63500" h="127000" prst="hardEdge"/>
            </a:sp3d>
          </p:spPr>
          <p:txBody>
            <a:bodyPr lIns="0" tIns="58780" rIns="0" bIns="0" anchor="ctr" anchorCtr="0"/>
            <a:lstStyle/>
            <a:p>
              <a:pPr algn="ctr" defTabSz="822689" fontAlgn="base">
                <a:lnSpc>
                  <a:spcPct val="83000"/>
                </a:lnSpc>
                <a:spcBef>
                  <a:spcPct val="0"/>
                </a:spcBef>
                <a:spcAft>
                  <a:spcPts val="2083"/>
                </a:spcAft>
                <a:tabLst>
                  <a:tab pos="7125025" algn="l"/>
                </a:tabLst>
                <a:defRPr/>
              </a:pPr>
              <a:r>
                <a:rPr lang="en-US" altLang="zh-CN" sz="1600" b="1" dirty="0" err="1" smtClean="0">
                  <a:ln w="18415" cmpd="sng">
                    <a:noFill/>
                    <a:prstDash val="solid"/>
                  </a:ln>
                </a:rPr>
                <a:t>AdminStudio</a:t>
              </a:r>
              <a:endParaRPr lang="en-US" altLang="zh-CN" sz="1600" b="1" dirty="0">
                <a:ln w="18415" cmpd="sng">
                  <a:noFill/>
                  <a:prstDash val="solid"/>
                </a:ln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679982" y="5072073"/>
            <a:ext cx="7786742" cy="1154555"/>
            <a:chOff x="679982" y="5152748"/>
            <a:chExt cx="7786742" cy="1062334"/>
          </a:xfrm>
        </p:grpSpPr>
        <p:sp>
          <p:nvSpPr>
            <p:cNvPr id="80" name="Rounded Rectangle 46"/>
            <p:cNvSpPr/>
            <p:nvPr/>
          </p:nvSpPr>
          <p:spPr bwMode="auto">
            <a:xfrm>
              <a:off x="679982" y="5152748"/>
              <a:ext cx="7786742" cy="1062334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29000">
                  <a:schemeClr val="accent2">
                    <a:lumMod val="20000"/>
                    <a:lumOff val="80000"/>
                  </a:schemeClr>
                </a:gs>
                <a:gs pos="7600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path path="rect">
                <a:fillToRect l="100000" t="100000"/>
              </a:path>
              <a:tileRect r="-100000" b="-100000"/>
            </a:gradFill>
            <a:ln w="19050">
              <a:noFill/>
              <a:round/>
              <a:headEnd/>
              <a:tailEnd/>
            </a:ln>
            <a:effectLst/>
            <a:scene3d>
              <a:camera prst="orthographicFront"/>
              <a:lightRig rig="glow" dir="t"/>
            </a:scene3d>
            <a:sp3d prstMaterial="dkEdge">
              <a:bevelT w="63500" h="127000" prst="hardEdge"/>
            </a:sp3d>
          </p:spPr>
          <p:txBody>
            <a:bodyPr lIns="0" tIns="58780" rIns="0" bIns="0" anchor="t" anchorCtr="0"/>
            <a:lstStyle/>
            <a:p>
              <a:pPr algn="ctr" defTabSz="822689" fontAlgn="base">
                <a:lnSpc>
                  <a:spcPct val="83000"/>
                </a:lnSpc>
                <a:spcBef>
                  <a:spcPct val="0"/>
                </a:spcBef>
                <a:spcAft>
                  <a:spcPts val="2083"/>
                </a:spcAft>
                <a:tabLst>
                  <a:tab pos="7125025" algn="l"/>
                </a:tabLst>
                <a:defRPr/>
              </a:pPr>
              <a:endParaRPr lang="en-US" altLang="zh-CN" sz="2200" dirty="0">
                <a:ln w="18415" cmpd="sng">
                  <a:noFill/>
                  <a:prstDash val="solid"/>
                </a:ln>
              </a:endParaRPr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4572000" y="5210032"/>
              <a:ext cx="3873926" cy="928694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ko-KR" altLang="en-US" sz="1200" dirty="0" smtClean="0">
                  <a:latin typeface="+mn-ea"/>
                </a:rPr>
                <a:t>사용하는 </a:t>
              </a:r>
              <a:r>
                <a:rPr lang="en-US" altLang="ko-KR" sz="1200" dirty="0" smtClean="0">
                  <a:latin typeface="+mn-ea"/>
                </a:rPr>
                <a:t>Application</a:t>
              </a:r>
              <a:r>
                <a:rPr lang="ko-KR" altLang="en-US" sz="1200" dirty="0" smtClean="0">
                  <a:latin typeface="+mn-ea"/>
                </a:rPr>
                <a:t>의 신뢰성 증대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altLang="ko-KR" sz="1200" dirty="0" smtClean="0">
                  <a:latin typeface="+mn-ea"/>
                </a:rPr>
                <a:t>Application</a:t>
              </a:r>
              <a:r>
                <a:rPr lang="ko-KR" altLang="en-US" sz="1200" dirty="0" smtClean="0">
                  <a:latin typeface="+mn-ea"/>
                </a:rPr>
                <a:t>을 쉽게 </a:t>
              </a:r>
              <a:r>
                <a:rPr lang="en-US" altLang="ko-KR" sz="1200" dirty="0" smtClean="0">
                  <a:latin typeface="+mn-ea"/>
                </a:rPr>
                <a:t>Windows Installer</a:t>
              </a:r>
              <a:r>
                <a:rPr lang="ko-KR" altLang="en-US" sz="1200" dirty="0" smtClean="0">
                  <a:latin typeface="+mn-ea"/>
                </a:rPr>
                <a:t>로 변환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altLang="ko-KR" sz="1200" dirty="0" smtClean="0">
                  <a:latin typeface="+mn-ea"/>
                </a:rPr>
                <a:t>Application</a:t>
              </a:r>
              <a:r>
                <a:rPr lang="ko-KR" altLang="en-US" sz="1200" dirty="0" smtClean="0">
                  <a:latin typeface="+mn-ea"/>
                </a:rPr>
                <a:t>에서 생성된 </a:t>
              </a:r>
              <a:r>
                <a:rPr lang="en-US" altLang="ko-KR" sz="1200" dirty="0" smtClean="0">
                  <a:latin typeface="+mn-ea"/>
                </a:rPr>
                <a:t>Data</a:t>
              </a:r>
              <a:r>
                <a:rPr lang="ko-KR" altLang="en-US" sz="1200" dirty="0" smtClean="0">
                  <a:latin typeface="+mn-ea"/>
                </a:rPr>
                <a:t>까지도 저장 가능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altLang="ko-KR" sz="1200" dirty="0" smtClean="0">
                  <a:latin typeface="+mn-ea"/>
                </a:rPr>
                <a:t>IT </a:t>
              </a:r>
              <a:r>
                <a:rPr lang="ko-KR" altLang="en-US" sz="1200" dirty="0" smtClean="0">
                  <a:latin typeface="+mn-ea"/>
                </a:rPr>
                <a:t>인력을 고급 작업으로 전환</a:t>
              </a:r>
              <a:endParaRPr lang="ko-KR" altLang="en-US" sz="1200" kern="1200" dirty="0">
                <a:latin typeface="+mn-ea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934784" y="5247608"/>
              <a:ext cx="3500462" cy="857256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en-US" altLang="ko-KR" sz="1200" dirty="0" smtClean="0">
                  <a:latin typeface="+mn-ea"/>
                </a:rPr>
                <a:t>Application </a:t>
              </a:r>
              <a:r>
                <a:rPr lang="ko-KR" altLang="en-US" sz="1200" dirty="0" err="1" smtClean="0">
                  <a:latin typeface="+mn-ea"/>
                </a:rPr>
                <a:t>배포시</a:t>
              </a:r>
              <a:r>
                <a:rPr lang="ko-KR" altLang="en-US" sz="1200" dirty="0" smtClean="0">
                  <a:latin typeface="+mn-ea"/>
                </a:rPr>
                <a:t> 오류 방지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algn="l" defTabSz="533400" latinLnBrk="1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o-KR" altLang="en-US" sz="1200" dirty="0" smtClean="0">
                  <a:latin typeface="+mn-ea"/>
                </a:rPr>
                <a:t>소프트웨어 배포 설치 시간 단축</a:t>
              </a:r>
              <a:endParaRPr lang="en-US" altLang="ko-KR" sz="1200" dirty="0" smtClean="0">
                <a:latin typeface="+mn-ea"/>
              </a:endParaRPr>
            </a:p>
            <a:p>
              <a:pPr marL="114300" lvl="1" indent="-114300" algn="l" defTabSz="533400" latinLnBrk="1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o-KR" altLang="en-US" sz="1200" kern="1200" dirty="0" smtClean="0">
                  <a:latin typeface="+mn-ea"/>
                </a:rPr>
                <a:t>어플리케이션 사용 준비 과정의 표준화</a:t>
              </a:r>
              <a:endParaRPr lang="en-US" altLang="ko-KR" sz="1200" kern="1200" dirty="0" smtClean="0">
                <a:latin typeface="+mn-ea"/>
              </a:endParaRPr>
            </a:p>
            <a:p>
              <a:pPr marL="114300" lvl="1" indent="-114300" algn="l" defTabSz="533400" latinLnBrk="1">
                <a:lnSpc>
                  <a:spcPts val="16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o-KR" altLang="en-US" sz="1200" dirty="0" smtClean="0">
                  <a:latin typeface="+mn-ea"/>
                </a:rPr>
                <a:t>사원 생산성 향상</a:t>
              </a:r>
              <a:endParaRPr lang="en-US" altLang="ko-KR" sz="1200" dirty="0" smtClean="0">
                <a:latin typeface="+mn-ea"/>
              </a:endParaRPr>
            </a:p>
          </p:txBody>
        </p:sp>
      </p:grpSp>
      <p:pic>
        <p:nvPicPr>
          <p:cNvPr id="84" name="Picture 54" descr="developer Tools toolbo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1754" y="1643050"/>
            <a:ext cx="47616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그룹 45"/>
          <p:cNvGrpSpPr/>
          <p:nvPr/>
        </p:nvGrpSpPr>
        <p:grpSpPr>
          <a:xfrm>
            <a:off x="689600" y="2428868"/>
            <a:ext cx="7839326" cy="1785950"/>
            <a:chOff x="689600" y="2428868"/>
            <a:chExt cx="7839326" cy="1785950"/>
          </a:xfrm>
        </p:grpSpPr>
        <p:grpSp>
          <p:nvGrpSpPr>
            <p:cNvPr id="4" name="그룹 33"/>
            <p:cNvGrpSpPr/>
            <p:nvPr/>
          </p:nvGrpSpPr>
          <p:grpSpPr>
            <a:xfrm>
              <a:off x="6028596" y="2428868"/>
              <a:ext cx="2500330" cy="1785950"/>
              <a:chOff x="6028596" y="2500306"/>
              <a:chExt cx="2500330" cy="1785950"/>
            </a:xfrm>
          </p:grpSpPr>
          <p:sp>
            <p:nvSpPr>
              <p:cNvPr id="86" name="Rounded Rectangle 95"/>
              <p:cNvSpPr/>
              <p:nvPr/>
            </p:nvSpPr>
            <p:spPr bwMode="auto">
              <a:xfrm>
                <a:off x="6028596" y="2500306"/>
                <a:ext cx="2428892" cy="1785950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29000">
                    <a:schemeClr val="accent5">
                      <a:lumMod val="20000"/>
                      <a:lumOff val="80000"/>
                    </a:schemeClr>
                  </a:gs>
                  <a:gs pos="76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19050">
                <a:noFill/>
                <a:round/>
                <a:headEnd/>
                <a:tailEnd/>
              </a:ln>
              <a:effectLst/>
              <a:scene3d>
                <a:camera prst="orthographicFront"/>
                <a:lightRig rig="glow" dir="t"/>
              </a:scene3d>
              <a:sp3d prstMaterial="dkEdge">
                <a:bevelT w="63500" h="127000" prst="hardEdge"/>
              </a:sp3d>
            </p:spPr>
            <p:txBody>
              <a:bodyPr lIns="0" tIns="58780" rIns="0" bIns="0" anchor="ctr" anchorCtr="0"/>
              <a:lstStyle/>
              <a:p>
                <a:pPr algn="ctr" defTabSz="822689" fontAlgn="base">
                  <a:lnSpc>
                    <a:spcPct val="83000"/>
                  </a:lnSpc>
                  <a:spcBef>
                    <a:spcPct val="0"/>
                  </a:spcBef>
                  <a:tabLst>
                    <a:tab pos="7125025" algn="l"/>
                  </a:tabLst>
                  <a:defRPr/>
                </a:pPr>
                <a:endParaRPr lang="en-US" altLang="zh-CN" sz="1200" dirty="0">
                  <a:ln w="18415" cmpd="sng">
                    <a:noFill/>
                    <a:prstDash val="solid"/>
                  </a:ln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42910" y="2511727"/>
                <a:ext cx="1669047" cy="469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System Center</a:t>
                </a:r>
                <a:r>
                  <a:rPr lang="en-US" altLang="ko-KR" dirty="0" smtClean="0">
                    <a:latin typeface="Microsoft YaHei" pitchFamily="34" charset="-122"/>
                    <a:ea typeface="Microsoft YaHei" pitchFamily="34" charset="-122"/>
                  </a:rPr>
                  <a:t/>
                </a:r>
                <a:br>
                  <a:rPr lang="en-US" altLang="ko-KR" dirty="0" smtClean="0">
                    <a:latin typeface="Microsoft YaHei" pitchFamily="34" charset="-122"/>
                    <a:ea typeface="Microsoft YaHei" pitchFamily="34" charset="-122"/>
                  </a:rPr>
                </a:br>
                <a:r>
                  <a:rPr lang="en-US" altLang="ko-KR" sz="800" b="1" dirty="0" smtClean="0">
                    <a:latin typeface="Microsoft YaHei" pitchFamily="34" charset="-122"/>
                    <a:ea typeface="Microsoft YaHei" pitchFamily="34" charset="-122"/>
                  </a:rPr>
                  <a:t>Configuration Manager </a:t>
                </a:r>
                <a:r>
                  <a:rPr lang="en-US" altLang="ko-KR" sz="800" dirty="0" smtClean="0">
                    <a:latin typeface="Microsoft YaHei" pitchFamily="34" charset="-122"/>
                    <a:ea typeface="Microsoft YaHei" pitchFamily="34" charset="-122"/>
                  </a:rPr>
                  <a:t>2007</a:t>
                </a:r>
                <a:endParaRPr lang="ko-KR" altLang="en-US" sz="800" dirty="0">
                  <a:latin typeface="Microsoft YaHei" pitchFamily="34" charset="-122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242910" y="2920928"/>
                <a:ext cx="1946367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Desktop Optimization Pack</a:t>
                </a:r>
              </a:p>
              <a:p>
                <a:pPr>
                  <a:lnSpc>
                    <a:spcPts val="1000"/>
                  </a:lnSpc>
                </a:pPr>
                <a:r>
                  <a:rPr lang="en-US" altLang="ko-KR" sz="800" dirty="0" smtClean="0">
                    <a:latin typeface="Microsoft YaHei" pitchFamily="34" charset="-122"/>
                    <a:ea typeface="Microsoft YaHei" pitchFamily="34" charset="-122"/>
                  </a:rPr>
                  <a:t>For Software Assurance</a:t>
                </a:r>
                <a:endParaRPr lang="ko-KR" altLang="en-US" sz="800" dirty="0">
                  <a:latin typeface="Microsoft YaHei" pitchFamily="34" charset="-122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6242910" y="3383106"/>
                <a:ext cx="1643074" cy="222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1000" dirty="0" smtClean="0">
                    <a:latin typeface="Microsoft YaHei" pitchFamily="34" charset="-122"/>
                    <a:ea typeface="Microsoft YaHei" pitchFamily="34" charset="-122"/>
                  </a:rPr>
                  <a:t>Symantec </a:t>
                </a:r>
                <a:r>
                  <a:rPr lang="en-US" altLang="ko-KR" sz="1000" b="1" dirty="0" err="1" smtClean="0">
                    <a:latin typeface="Microsoft YaHei" pitchFamily="34" charset="-122"/>
                    <a:ea typeface="Microsoft YaHei" pitchFamily="34" charset="-122"/>
                  </a:rPr>
                  <a:t>Altiris</a:t>
                </a: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 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242910" y="3535506"/>
                <a:ext cx="2286016" cy="2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900" dirty="0" err="1" smtClean="0">
                    <a:latin typeface="Microsoft YaHei" pitchFamily="34" charset="-122"/>
                    <a:ea typeface="Microsoft YaHei" pitchFamily="34" charset="-122"/>
                  </a:rPr>
                  <a:t>LanDesk</a:t>
                </a:r>
                <a:r>
                  <a:rPr lang="en-US" altLang="ko-KR" sz="900" dirty="0" smtClean="0">
                    <a:latin typeface="Microsoft YaHei" pitchFamily="34" charset="-122"/>
                    <a:ea typeface="Microsoft YaHei" pitchFamily="34" charset="-122"/>
                  </a:rPr>
                  <a:t> Software  </a:t>
                </a: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LANDesk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6242910" y="3687906"/>
                <a:ext cx="2214578" cy="22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900" dirty="0" smtClean="0">
                    <a:latin typeface="Microsoft YaHei" pitchFamily="34" charset="-122"/>
                    <a:ea typeface="Microsoft YaHei" pitchFamily="34" charset="-122"/>
                  </a:rPr>
                  <a:t>BMC Software  </a:t>
                </a: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Marimba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6242910" y="3840306"/>
                <a:ext cx="1643074" cy="222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900" dirty="0" smtClean="0">
                    <a:latin typeface="Microsoft YaHei" pitchFamily="34" charset="-122"/>
                    <a:ea typeface="Microsoft YaHei" pitchFamily="34" charset="-122"/>
                  </a:rPr>
                  <a:t>IBM  </a:t>
                </a:r>
                <a:r>
                  <a:rPr lang="en-US" altLang="ko-KR" sz="1000" b="1" dirty="0" smtClean="0">
                    <a:latin typeface="Microsoft YaHei" pitchFamily="34" charset="-122"/>
                    <a:ea typeface="Microsoft YaHei" pitchFamily="34" charset="-122"/>
                  </a:rPr>
                  <a:t>Tivoli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6242910" y="3992706"/>
                <a:ext cx="1643074" cy="222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900" dirty="0" smtClean="0">
                    <a:latin typeface="Microsoft YaHei" pitchFamily="34" charset="-122"/>
                    <a:ea typeface="Microsoft YaHei" pitchFamily="34" charset="-122"/>
                  </a:rPr>
                  <a:t>Novell  </a:t>
                </a:r>
                <a:r>
                  <a:rPr lang="en-US" altLang="ko-KR" sz="1000" b="1" dirty="0" err="1" smtClean="0">
                    <a:latin typeface="Microsoft YaHei" pitchFamily="34" charset="-122"/>
                    <a:ea typeface="Microsoft YaHei" pitchFamily="34" charset="-122"/>
                  </a:rPr>
                  <a:t>ZENworks</a:t>
                </a:r>
                <a:endParaRPr lang="ko-KR" altLang="en-US" sz="1000" dirty="0">
                  <a:latin typeface="Microsoft YaHei" pitchFamily="34" charset="-122"/>
                </a:endParaRPr>
              </a:p>
            </p:txBody>
          </p:sp>
        </p:grpSp>
        <p:grpSp>
          <p:nvGrpSpPr>
            <p:cNvPr id="5" name="그룹 34"/>
            <p:cNvGrpSpPr/>
            <p:nvPr/>
          </p:nvGrpSpPr>
          <p:grpSpPr>
            <a:xfrm>
              <a:off x="3342233" y="2428868"/>
              <a:ext cx="2428892" cy="1785950"/>
              <a:chOff x="3342233" y="2500306"/>
              <a:chExt cx="2428892" cy="1785950"/>
            </a:xfrm>
          </p:grpSpPr>
          <p:sp>
            <p:nvSpPr>
              <p:cNvPr id="77" name="Rounded Rectangle 95"/>
              <p:cNvSpPr/>
              <p:nvPr/>
            </p:nvSpPr>
            <p:spPr bwMode="auto">
              <a:xfrm>
                <a:off x="3342233" y="2500306"/>
                <a:ext cx="2428892" cy="1785950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29000">
                    <a:schemeClr val="accent5">
                      <a:lumMod val="20000"/>
                      <a:lumOff val="80000"/>
                    </a:schemeClr>
                  </a:gs>
                  <a:gs pos="76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19050">
                <a:noFill/>
                <a:round/>
                <a:headEnd/>
                <a:tailEnd/>
              </a:ln>
              <a:effectLst/>
              <a:scene3d>
                <a:camera prst="orthographicFront"/>
                <a:lightRig rig="glow" dir="t"/>
              </a:scene3d>
              <a:sp3d prstMaterial="dkEdge">
                <a:bevelT w="63500" h="127000" prst="hardEdge"/>
              </a:sp3d>
            </p:spPr>
            <p:txBody>
              <a:bodyPr lIns="0" tIns="58780" rIns="0" bIns="0" anchor="ctr" anchorCtr="0"/>
              <a:lstStyle/>
              <a:p>
                <a:pPr algn="ctr" defTabSz="822689" fontAlgn="base">
                  <a:lnSpc>
                    <a:spcPct val="83000"/>
                  </a:lnSpc>
                  <a:spcBef>
                    <a:spcPct val="0"/>
                  </a:spcBef>
                  <a:tabLst>
                    <a:tab pos="7125025" algn="l"/>
                  </a:tabLst>
                  <a:defRPr/>
                </a:pPr>
                <a:endParaRPr lang="en-US" altLang="zh-CN" sz="1300" dirty="0">
                  <a:ln w="18415" cmpd="sng">
                    <a:noFill/>
                    <a:prstDash val="solid"/>
                  </a:ln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3599704" y="2731373"/>
                <a:ext cx="1495922" cy="222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1100" b="1" dirty="0" err="1" smtClean="0">
                    <a:latin typeface="Microsoft YaHei" pitchFamily="34" charset="-122"/>
                    <a:ea typeface="Microsoft YaHei" pitchFamily="34" charset="-122"/>
                  </a:rPr>
                  <a:t>VMWare</a:t>
                </a: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 Thin App</a:t>
                </a:r>
                <a:endParaRPr lang="ko-KR" altLang="en-US" sz="1100" dirty="0">
                  <a:latin typeface="Microsoft YaHei" pitchFamily="34" charset="-122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599704" y="3171529"/>
                <a:ext cx="1593706" cy="2221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Citrix </a:t>
                </a:r>
                <a:r>
                  <a:rPr lang="en-US" altLang="ko-KR" sz="1100" b="1" dirty="0" err="1" smtClean="0">
                    <a:latin typeface="Microsoft YaHei" pitchFamily="34" charset="-122"/>
                    <a:ea typeface="Microsoft YaHei" pitchFamily="34" charset="-122"/>
                  </a:rPr>
                  <a:t>Xen</a:t>
                </a: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 App 4.5.1</a:t>
                </a:r>
                <a:endParaRPr lang="ko-KR" altLang="en-US" sz="1100" dirty="0">
                  <a:latin typeface="Microsoft YaHei" pitchFamily="34" charset="-122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599704" y="3523450"/>
                <a:ext cx="1996059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7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/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Application Virtualization</a:t>
                </a:r>
                <a:r>
                  <a:rPr lang="en-US" altLang="ko-KR" sz="1100" dirty="0" smtClean="0">
                    <a:latin typeface="Microsoft YaHei" pitchFamily="34" charset="-122"/>
                    <a:ea typeface="Microsoft YaHei" pitchFamily="34" charset="-122"/>
                  </a:rPr>
                  <a:t/>
                </a:r>
                <a:br>
                  <a:rPr lang="en-US" altLang="ko-KR" sz="1100" dirty="0" smtClean="0">
                    <a:latin typeface="Microsoft YaHei" pitchFamily="34" charset="-122"/>
                    <a:ea typeface="Microsoft YaHei" pitchFamily="34" charset="-122"/>
                  </a:rPr>
                </a:br>
                <a:r>
                  <a:rPr lang="en-US" altLang="ko-KR" sz="900" b="1" dirty="0" smtClean="0">
                    <a:latin typeface="Microsoft YaHei" pitchFamily="34" charset="-122"/>
                    <a:ea typeface="Microsoft YaHei" pitchFamily="34" charset="-122"/>
                  </a:rPr>
                  <a:t>( MAV ) </a:t>
                </a:r>
                <a:r>
                  <a:rPr lang="ko-KR" altLang="en-US" sz="900" b="1" dirty="0" smtClean="0">
                    <a:latin typeface="Microsoft YaHei" pitchFamily="34" charset="-122"/>
                    <a:ea typeface="Microsoft YaHei" pitchFamily="34" charset="-122"/>
                  </a:rPr>
                  <a:t>지원 예정</a:t>
                </a:r>
                <a:endParaRPr lang="ko-KR" altLang="en-US" sz="900" dirty="0">
                  <a:latin typeface="Microsoft YaHei" pitchFamily="34" charset="-122"/>
                </a:endParaRPr>
              </a:p>
            </p:txBody>
          </p:sp>
        </p:grpSp>
        <p:grpSp>
          <p:nvGrpSpPr>
            <p:cNvPr id="6" name="그룹 35"/>
            <p:cNvGrpSpPr/>
            <p:nvPr/>
          </p:nvGrpSpPr>
          <p:grpSpPr>
            <a:xfrm>
              <a:off x="689600" y="2428868"/>
              <a:ext cx="2428892" cy="1785950"/>
              <a:chOff x="689600" y="2500306"/>
              <a:chExt cx="2428892" cy="1785950"/>
            </a:xfrm>
          </p:grpSpPr>
          <p:sp>
            <p:nvSpPr>
              <p:cNvPr id="85" name="Rounded Rectangle 95"/>
              <p:cNvSpPr/>
              <p:nvPr/>
            </p:nvSpPr>
            <p:spPr bwMode="auto">
              <a:xfrm>
                <a:off x="689600" y="2500306"/>
                <a:ext cx="2428892" cy="1785950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29000">
                    <a:schemeClr val="accent5">
                      <a:lumMod val="20000"/>
                      <a:lumOff val="80000"/>
                    </a:schemeClr>
                  </a:gs>
                  <a:gs pos="76000">
                    <a:schemeClr val="accent5">
                      <a:lumMod val="60000"/>
                      <a:lumOff val="40000"/>
                    </a:schemeClr>
                  </a:gs>
                  <a:gs pos="100000">
                    <a:schemeClr val="accent5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19050">
                <a:noFill/>
                <a:round/>
                <a:headEnd/>
                <a:tailEnd/>
              </a:ln>
              <a:effectLst/>
              <a:scene3d>
                <a:camera prst="orthographicFront"/>
                <a:lightRig rig="glow" dir="t"/>
              </a:scene3d>
              <a:sp3d prstMaterial="dkEdge">
                <a:bevelT w="63500" h="127000" prst="hardEdge"/>
              </a:sp3d>
            </p:spPr>
            <p:txBody>
              <a:bodyPr lIns="0" tIns="58780" rIns="0" bIns="0" anchor="ctr" anchorCtr="0"/>
              <a:lstStyle/>
              <a:p>
                <a:pPr algn="ctr" defTabSz="822689" fontAlgn="base">
                  <a:lnSpc>
                    <a:spcPct val="83000"/>
                  </a:lnSpc>
                  <a:spcBef>
                    <a:spcPct val="0"/>
                  </a:spcBef>
                  <a:tabLst>
                    <a:tab pos="7125025" algn="l"/>
                  </a:tabLst>
                  <a:defRPr/>
                </a:pPr>
                <a:endParaRPr lang="en-US" altLang="zh-CN" sz="1300" dirty="0">
                  <a:ln w="18415" cmpd="sng">
                    <a:noFill/>
                    <a:prstDash val="solid"/>
                  </a:ln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981756" y="2857496"/>
                <a:ext cx="1237839" cy="350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7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/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Windows Vista</a:t>
                </a:r>
                <a:endParaRPr lang="ko-KR" altLang="en-US" sz="1100" dirty="0">
                  <a:latin typeface="Microsoft YaHei" pitchFamily="34" charset="-122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981756" y="3500438"/>
                <a:ext cx="1015021" cy="3503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000"/>
                  </a:lnSpc>
                </a:pPr>
                <a:r>
                  <a:rPr lang="en-US" altLang="ko-KR" sz="7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>Microsoft</a:t>
                </a:r>
                <a: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  <a:t/>
                </a:r>
                <a:br>
                  <a:rPr lang="en-US" altLang="ko-KR" sz="600" dirty="0" smtClean="0">
                    <a:latin typeface="Microsoft YaHei" pitchFamily="34" charset="-122"/>
                    <a:ea typeface="Microsoft YaHei" pitchFamily="34" charset="-122"/>
                    <a:cs typeface="Arial" pitchFamily="34" charset="0"/>
                  </a:rPr>
                </a:br>
                <a:r>
                  <a:rPr lang="en-US" altLang="ko-KR" sz="1100" b="1" dirty="0" smtClean="0">
                    <a:latin typeface="Microsoft YaHei" pitchFamily="34" charset="-122"/>
                    <a:ea typeface="Microsoft YaHei" pitchFamily="34" charset="-122"/>
                  </a:rPr>
                  <a:t>Windows  7</a:t>
                </a:r>
                <a:endParaRPr lang="ko-KR" altLang="en-US" sz="1100" dirty="0">
                  <a:latin typeface="Microsoft YaHei" pitchFamily="34" charset="-122"/>
                </a:endParaRPr>
              </a:p>
            </p:txBody>
          </p:sp>
        </p:grpSp>
      </p:grpSp>
      <p:grpSp>
        <p:nvGrpSpPr>
          <p:cNvPr id="43" name="그룹 42"/>
          <p:cNvGrpSpPr/>
          <p:nvPr/>
        </p:nvGrpSpPr>
        <p:grpSpPr>
          <a:xfrm>
            <a:off x="689090" y="1000108"/>
            <a:ext cx="7776000" cy="1357322"/>
            <a:chOff x="689090" y="1000108"/>
            <a:chExt cx="7776000" cy="1357322"/>
          </a:xfrm>
        </p:grpSpPr>
        <p:sp>
          <p:nvSpPr>
            <p:cNvPr id="37" name="Rounded Rectangle 95"/>
            <p:cNvSpPr/>
            <p:nvPr/>
          </p:nvSpPr>
          <p:spPr bwMode="auto">
            <a:xfrm>
              <a:off x="689090" y="1000108"/>
              <a:ext cx="7776000" cy="1357322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  <a:ln w="19050">
              <a:noFill/>
              <a:round/>
              <a:headEnd/>
              <a:tailEnd/>
            </a:ln>
            <a:effectLst/>
            <a:scene3d>
              <a:camera prst="orthographicFront"/>
              <a:lightRig rig="glow" dir="t"/>
            </a:scene3d>
            <a:sp3d prstMaterial="dkEdge">
              <a:bevelT w="63500" h="127000" prst="hardEdge"/>
            </a:sp3d>
          </p:spPr>
          <p:txBody>
            <a:bodyPr lIns="0" tIns="58780" rIns="0" bIns="0" anchor="ctr" anchorCtr="0"/>
            <a:lstStyle/>
            <a:p>
              <a:pPr algn="ctr" defTabSz="822689" fontAlgn="base">
                <a:lnSpc>
                  <a:spcPct val="83000"/>
                </a:lnSpc>
                <a:spcBef>
                  <a:spcPct val="0"/>
                </a:spcBef>
                <a:tabLst>
                  <a:tab pos="7125025" algn="l"/>
                </a:tabLst>
                <a:defRPr/>
              </a:pPr>
              <a:endParaRPr lang="en-US" altLang="zh-CN" sz="1300" dirty="0">
                <a:ln w="18415" cmpd="sng">
                  <a:noFill/>
                  <a:prstDash val="solid"/>
                </a:ln>
              </a:endParaRPr>
            </a:p>
          </p:txBody>
        </p:sp>
        <p:sp>
          <p:nvSpPr>
            <p:cNvPr id="40" name="TextBox 50"/>
            <p:cNvSpPr txBox="1">
              <a:spLocks noChangeArrowheads="1"/>
            </p:cNvSpPr>
            <p:nvPr/>
          </p:nvSpPr>
          <p:spPr bwMode="auto">
            <a:xfrm>
              <a:off x="1099374" y="1524965"/>
              <a:ext cx="1664718" cy="332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296" tIns="41148" rIns="82296" bIns="41148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b="1" dirty="0" smtClean="0"/>
                <a:t>Enterprise</a:t>
              </a:r>
              <a:endParaRPr lang="en-US" b="1" dirty="0"/>
            </a:p>
          </p:txBody>
        </p:sp>
        <p:sp>
          <p:nvSpPr>
            <p:cNvPr id="41" name="TextBox 47"/>
            <p:cNvSpPr txBox="1">
              <a:spLocks noChangeArrowheads="1"/>
            </p:cNvSpPr>
            <p:nvPr/>
          </p:nvSpPr>
          <p:spPr bwMode="auto">
            <a:xfrm>
              <a:off x="3456828" y="1382089"/>
              <a:ext cx="2329618" cy="581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296" tIns="41148" rIns="82296" bIns="41148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b="1" dirty="0" smtClean="0"/>
                <a:t>IT Departments</a:t>
              </a:r>
              <a:br>
                <a:rPr lang="en-US" b="1" dirty="0" smtClean="0"/>
              </a:br>
              <a:r>
                <a:rPr lang="en-US" b="1" dirty="0" smtClean="0"/>
                <a:t>Systems Managers</a:t>
              </a:r>
              <a:endParaRPr lang="en-US" b="1" dirty="0"/>
            </a:p>
          </p:txBody>
        </p:sp>
        <p:sp>
          <p:nvSpPr>
            <p:cNvPr id="42" name="TextBox 48"/>
            <p:cNvSpPr txBox="1">
              <a:spLocks noChangeArrowheads="1"/>
            </p:cNvSpPr>
            <p:nvPr/>
          </p:nvSpPr>
          <p:spPr bwMode="auto">
            <a:xfrm>
              <a:off x="6215074" y="1347104"/>
              <a:ext cx="1900990" cy="581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2296" tIns="41148" rIns="82296" bIns="4114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ko-KR" b="1" dirty="0" smtClean="0"/>
                <a:t>IT technicians &amp; Engineers</a:t>
              </a:r>
              <a:endParaRPr lang="en-US" b="1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– </a:t>
            </a:r>
            <a:r>
              <a:rPr lang="en-US" altLang="ko-KR" dirty="0" err="1" smtClean="0"/>
              <a:t>AdminStduio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Industry background: Application Virtualization</a:t>
            </a:r>
            <a:endParaRPr lang="en-US" altLang="ko-KR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0286" y="2714620"/>
            <a:ext cx="399142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  </a:t>
            </a:r>
          </a:p>
          <a:p>
            <a:pPr marL="457200" marR="0" lvl="0" indent="-457200" algn="r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- </a:t>
            </a:r>
            <a:r>
              <a:rPr kumimoji="0" lang="en-US" altLang="ko-KR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Gartner Research Inc., TCO of Traditional Software Distribution vs. Application Virtualization, Brian </a:t>
            </a:r>
            <a:r>
              <a:rPr kumimoji="0" lang="en-US" altLang="ko-KR" sz="13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Gammage</a:t>
            </a:r>
            <a:r>
              <a:rPr kumimoji="0" lang="en-US" altLang="ko-KR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, Mike Silver, Terrence Cosgrove, Mark </a:t>
            </a:r>
            <a:r>
              <a:rPr kumimoji="0" lang="en-US" altLang="ko-KR" sz="13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Margevicius</a:t>
            </a:r>
            <a:r>
              <a:rPr kumimoji="0" lang="en-US" altLang="ko-KR" sz="1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, April 16, 2008</a:t>
            </a:r>
          </a:p>
          <a:p>
            <a:pPr marL="457200" marR="0" lvl="0" indent="-4572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5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굴림" pitchFamily="50" charset="-127"/>
              <a:cs typeface="+mn-cs"/>
            </a:endParaRPr>
          </a:p>
          <a:p>
            <a:pPr marL="457200" marR="0" lvl="0" indent="-4572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altLang="ko-KR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굴림" pitchFamily="50" charset="-127"/>
              <a:cs typeface="+mn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680857" y="3214686"/>
            <a:ext cx="4245429" cy="278606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“2</a:t>
            </a:r>
            <a:r>
              <a:rPr lang="ko-KR" altLang="en-US" dirty="0" smtClean="0"/>
              <a:t>년에서 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년후</a:t>
            </a:r>
            <a:r>
              <a:rPr lang="ko-KR" altLang="en-US" dirty="0" smtClean="0"/>
              <a:t> 중 대형 기업의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marL="457200" marR="0" lvl="0" indent="-4572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50% </a:t>
            </a:r>
            <a:r>
              <a:rPr lang="ko-KR" altLang="en-US" dirty="0" smtClean="0"/>
              <a:t>이상이 </a:t>
            </a:r>
            <a:r>
              <a:rPr lang="en-US" altLang="ko-KR" dirty="0" smtClean="0"/>
              <a:t>Application Virtualization </a:t>
            </a:r>
            <a:br>
              <a:rPr lang="en-US" altLang="ko-KR" dirty="0" smtClean="0"/>
            </a:br>
            <a:endParaRPr lang="en-US" altLang="ko-KR" dirty="0" smtClean="0"/>
          </a:p>
          <a:p>
            <a:pPr marL="457200" marR="0" lvl="0" indent="-457200" algn="l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기술을 채택할 것이다</a:t>
            </a:r>
            <a:r>
              <a:rPr lang="en-US" altLang="ko-KR" dirty="0" smtClean="0"/>
              <a:t>.” </a:t>
            </a:r>
          </a:p>
          <a:p>
            <a:pPr marL="457200" marR="0" lvl="0" indent="-457200" algn="r" defTabSz="914400" rtl="0" eaLnBrk="1" fontAlgn="base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 - </a:t>
            </a:r>
            <a:r>
              <a:rPr kumimoji="0" lang="en-US" altLang="ko-KR" sz="1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Gartner Research Inc., Strategic Planning for Application Virtualization, </a:t>
            </a:r>
            <a:r>
              <a:rPr kumimoji="0" lang="en-US" altLang="ko-KR" sz="15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Ronni</a:t>
            </a:r>
            <a:r>
              <a:rPr kumimoji="0" lang="en-US" altLang="ko-KR" sz="1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굴림" pitchFamily="50" charset="-127"/>
                <a:cs typeface="+mn-cs"/>
              </a:rPr>
              <a:t> Colville, Terrence Cosgrove, May 16, 2008</a:t>
            </a:r>
          </a:p>
        </p:txBody>
      </p:sp>
      <p:pic>
        <p:nvPicPr>
          <p:cNvPr id="8" name="Picture 6" descr="gartner13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0857" y="2143146"/>
            <a:ext cx="1959429" cy="44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57158" y="1214422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 smtClean="0"/>
              <a:t>“ Virtualized Application</a:t>
            </a:r>
            <a:r>
              <a:rPr lang="ko-KR" altLang="en-US" dirty="0" smtClean="0"/>
              <a:t>으로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어플리케이션의 테스트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패키징</a:t>
            </a:r>
            <a:r>
              <a:rPr lang="ko-KR" altLang="en-US" dirty="0" smtClean="0"/>
              <a:t> 및 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ko-KR" altLang="en-US" dirty="0" smtClean="0"/>
              <a:t>지원 비용의 </a:t>
            </a:r>
            <a:r>
              <a:rPr lang="en-US" altLang="ko-KR" dirty="0" smtClean="0"/>
              <a:t>60%</a:t>
            </a:r>
            <a:r>
              <a:rPr lang="ko-KR" altLang="en-US" dirty="0" smtClean="0"/>
              <a:t>를 절약할 수 있다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– </a:t>
            </a:r>
            <a:r>
              <a:rPr lang="en-US" altLang="ko-KR" dirty="0" err="1" smtClean="0"/>
              <a:t>AdminStduio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10" y="1554668"/>
            <a:ext cx="82868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Application Package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최적화 제공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(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솔루션 및 컨설팅 제작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)</a:t>
            </a:r>
            <a:b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행정 업무 프로그램의 불편한 설치프로그램들을 </a:t>
            </a:r>
            <a:r>
              <a:rPr lang="en-US" altLang="ko-KR" sz="1700" dirty="0" err="1" smtClean="0">
                <a:latin typeface="맑은 고딕" pitchFamily="50" charset="-127"/>
                <a:ea typeface="맑은 고딕" pitchFamily="50" charset="-127"/>
              </a:rPr>
              <a:t>AdminStudio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를 사용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표준화 설치프로그램 솔루션으로 제작 하여 공급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사례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동작구청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중랑구청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성동구청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수원 시청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노원 구청 외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endParaRPr lang="en-US" altLang="ko-KR" sz="17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lphaLcPeriod"/>
            </a:pP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기업 고객 제안 및 컨설팅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제품 공급 후 교육 또는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BMT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를 통한 제안</a:t>
            </a:r>
            <a:endParaRPr lang="en-US" altLang="ko-KR" sz="17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     -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사례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: 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현대중공업 특수선 사업부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삼성전자 </a:t>
            </a:r>
            <a:r>
              <a:rPr lang="en-US" altLang="ko-KR" sz="1700" dirty="0" smtClean="0">
                <a:latin typeface="맑은 고딕" pitchFamily="50" charset="-127"/>
                <a:ea typeface="맑은 고딕" pitchFamily="50" charset="-127"/>
              </a:rPr>
              <a:t>LCD, </a:t>
            </a:r>
            <a:r>
              <a:rPr lang="ko-KR" altLang="en-US" sz="1700" dirty="0" smtClean="0">
                <a:latin typeface="맑은 고딕" pitchFamily="50" charset="-127"/>
                <a:ea typeface="맑은 고딕" pitchFamily="50" charset="-127"/>
              </a:rPr>
              <a:t>주성엔지니어링</a:t>
            </a:r>
            <a:endParaRPr lang="en-US" altLang="ko-KR" sz="1700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</a:p>
          <a:p>
            <a:endParaRPr lang="en-US" altLang="ko-KR" sz="1050" dirty="0" smtClean="0"/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sz="1800" b="0" dirty="0" err="1" smtClean="0">
                <a:ea typeface="굴림" charset="-127"/>
              </a:rPr>
              <a:t>Acresso</a:t>
            </a:r>
            <a:r>
              <a:rPr kumimoji="1" lang="en-US" altLang="ko-KR" sz="1800" b="0" dirty="0" smtClean="0">
                <a:ea typeface="굴림" charset="-127"/>
              </a:rPr>
              <a:t> Software</a:t>
            </a: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sz="1800" b="0" dirty="0" err="1" smtClean="0">
                <a:ea typeface="굴림" charset="-127"/>
              </a:rPr>
              <a:t>Acresso</a:t>
            </a:r>
            <a:r>
              <a:rPr kumimoji="1" lang="en-US" altLang="ko-KR" sz="1800" b="0" dirty="0" smtClean="0">
                <a:ea typeface="굴림" charset="-127"/>
              </a:rPr>
              <a:t> Products Overview</a:t>
            </a: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sz="1800" b="0" dirty="0" err="1" smtClean="0">
                <a:ea typeface="굴림" charset="-127"/>
              </a:rPr>
              <a:t>InstallShield</a:t>
            </a:r>
            <a:r>
              <a:rPr kumimoji="1" lang="en-US" altLang="ko-KR" sz="1800" b="0" dirty="0" smtClean="0">
                <a:ea typeface="굴림" charset="-127"/>
              </a:rPr>
              <a:t>  Overview</a:t>
            </a: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r>
              <a:rPr kumimoji="1" lang="en-US" altLang="ko-KR" sz="1800" b="0" dirty="0" err="1" smtClean="0">
                <a:ea typeface="굴림" charset="-127"/>
              </a:rPr>
              <a:t>AdminStudio</a:t>
            </a:r>
            <a:r>
              <a:rPr kumimoji="1" lang="en-US" altLang="ko-KR" sz="1800" b="0" dirty="0" smtClean="0">
                <a:ea typeface="굴림" charset="-127"/>
              </a:rPr>
              <a:t> Overview</a:t>
            </a:r>
          </a:p>
          <a:p>
            <a:pPr marL="609600" indent="-609600">
              <a:lnSpc>
                <a:spcPct val="200000"/>
              </a:lnSpc>
              <a:buFont typeface="+mj-lt"/>
              <a:buAutoNum type="arabicPeriod"/>
            </a:pPr>
            <a:endParaRPr lang="en-US" altLang="ko-KR" dirty="0" smtClean="0"/>
          </a:p>
          <a:p>
            <a:pPr lvl="1">
              <a:buAutoNum type="alphaUcPeriod"/>
            </a:pPr>
            <a:endParaRPr lang="en-US" altLang="ko-KR" dirty="0" smtClean="0"/>
          </a:p>
          <a:p>
            <a:pPr lvl="1">
              <a:buAutoNum type="alphaUcPeriod"/>
            </a:pPr>
            <a:endParaRPr lang="en-US" altLang="ko-K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928802"/>
            <a:ext cx="8572560" cy="1928826"/>
          </a:xfrm>
        </p:spPr>
        <p:txBody>
          <a:bodyPr/>
          <a:lstStyle/>
          <a:p>
            <a:pPr algn="ctr"/>
            <a:r>
              <a:rPr lang="en-US" altLang="ko-KR" sz="5200" dirty="0" smtClean="0">
                <a:latin typeface="+mn-lt"/>
              </a:rPr>
              <a:t>Q&amp;A</a:t>
            </a:r>
          </a:p>
        </p:txBody>
      </p:sp>
      <p:sp>
        <p:nvSpPr>
          <p:cNvPr id="4" name="내용 개체 틀 2"/>
          <p:cNvSpPr txBox="1">
            <a:spLocks/>
          </p:cNvSpPr>
          <p:nvPr/>
        </p:nvSpPr>
        <p:spPr bwMode="auto">
          <a:xfrm>
            <a:off x="285720" y="4643446"/>
            <a:ext cx="85725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ctr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ko-KR" altLang="en-US" sz="1600" b="1" dirty="0" smtClean="0">
                <a:ea typeface="+mj-ea"/>
              </a:rPr>
              <a:t>송 범 석</a:t>
            </a:r>
            <a:endParaRPr lang="en-US" altLang="ko-KR" sz="1600" b="1" dirty="0" smtClean="0"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Acresso </a:t>
            </a:r>
            <a:r>
              <a:rPr lang="en-US" altLang="ko-KR" dirty="0" smtClean="0"/>
              <a:t>Software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ea typeface="굴림" pitchFamily="50" charset="-127"/>
              </a:rPr>
              <a:t>Acresso</a:t>
            </a:r>
            <a:r>
              <a:rPr lang="en-US" altLang="ko-KR" dirty="0" smtClean="0">
                <a:ea typeface="굴림" pitchFamily="50" charset="-127"/>
              </a:rPr>
              <a:t> ?</a:t>
            </a:r>
            <a:endParaRPr lang="en-US" altLang="ko-KR" dirty="0" smtClean="0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571612"/>
            <a:ext cx="2786082" cy="97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910289" y="5000636"/>
          <a:ext cx="2447925" cy="681037"/>
        </p:xfrm>
        <a:graphic>
          <a:graphicData uri="http://schemas.openxmlformats.org/presentationml/2006/ole">
            <p:oleObj spid="_x0000_s48130" name="Bitmap Image" r:id="rId4" imgW="2190476" imgH="609524" progId="PBrush">
              <p:embed/>
            </p:oleObj>
          </a:graphicData>
        </a:graphic>
      </p:graphicFrame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5"/>
          <a:srcRect l="5544" r="7129"/>
          <a:stretch>
            <a:fillRect/>
          </a:stretch>
        </p:blipFill>
        <p:spPr bwMode="auto">
          <a:xfrm>
            <a:off x="3143240" y="3214686"/>
            <a:ext cx="2857520" cy="76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hape 19"/>
          <p:cNvCxnSpPr/>
          <p:nvPr/>
        </p:nvCxnSpPr>
        <p:spPr>
          <a:xfrm rot="16200000" flipV="1">
            <a:off x="3607587" y="2035959"/>
            <a:ext cx="1143008" cy="1214446"/>
          </a:xfrm>
          <a:prstGeom prst="bentConnector2">
            <a:avLst/>
          </a:prstGeom>
          <a:ln w="76200"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endCxn id="48131" idx="3"/>
          </p:cNvCxnSpPr>
          <p:nvPr/>
        </p:nvCxnSpPr>
        <p:spPr>
          <a:xfrm rot="16200000" flipV="1">
            <a:off x="5977325" y="3619879"/>
            <a:ext cx="1332755" cy="1285884"/>
          </a:xfrm>
          <a:prstGeom prst="bentConnector2">
            <a:avLst/>
          </a:prstGeom>
          <a:ln w="76200"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Acresso </a:t>
            </a:r>
            <a:r>
              <a:rPr lang="en-US" altLang="ko-KR" dirty="0" smtClean="0"/>
              <a:t>Software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ea typeface="굴림" pitchFamily="50" charset="-127"/>
              </a:rPr>
              <a:t>Acresso’s</a:t>
            </a:r>
            <a:r>
              <a:rPr lang="en-US" altLang="ko-KR" dirty="0" smtClean="0">
                <a:ea typeface="굴림" pitchFamily="50" charset="-127"/>
              </a:rPr>
              <a:t> Blue Chip Brands</a:t>
            </a:r>
            <a:endParaRPr lang="en-US" altLang="ko-KR" dirty="0" smtClean="0"/>
          </a:p>
        </p:txBody>
      </p:sp>
      <p:sp>
        <p:nvSpPr>
          <p:cNvPr id="33" name="Rectangle 103"/>
          <p:cNvSpPr>
            <a:spLocks noChangeArrowheads="1"/>
          </p:cNvSpPr>
          <p:nvPr/>
        </p:nvSpPr>
        <p:spPr bwMode="auto">
          <a:xfrm>
            <a:off x="507762" y="1912688"/>
            <a:ext cx="3836213" cy="15877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6493" tIns="86493" rIns="86493" bIns="43247"/>
          <a:lstStyle/>
          <a:p>
            <a:pPr marL="216233" indent="-160673">
              <a:spcBef>
                <a:spcPts val="66"/>
              </a:spcBef>
              <a:spcAft>
                <a:spcPts val="568"/>
              </a:spcAft>
              <a:buClr>
                <a:schemeClr val="bg2"/>
              </a:buClr>
              <a:defRPr/>
            </a:pPr>
            <a:r>
              <a:rPr lang="en-US" sz="1500" b="1" dirty="0">
                <a:latin typeface="+mj-lt"/>
              </a:rPr>
              <a:t>#1 Market share</a:t>
            </a:r>
          </a:p>
          <a:p>
            <a:pPr marL="216233" indent="-160673">
              <a:spcBef>
                <a:spcPts val="66"/>
              </a:spcBef>
              <a:spcAft>
                <a:spcPts val="568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500" dirty="0" smtClean="0">
                <a:latin typeface="Arial" pitchFamily="34" charset="0"/>
                <a:ea typeface="LF_Kai" pitchFamily="2" charset="-122"/>
                <a:cs typeface="Times New Roman" pitchFamily="18" charset="0"/>
              </a:rPr>
              <a:t>30,000+ </a:t>
            </a:r>
            <a:r>
              <a:rPr lang="ko-KR" altLang="en-US" sz="1500" dirty="0" smtClean="0">
                <a:latin typeface="+mn-ea"/>
                <a:cs typeface="Times New Roman" pitchFamily="18" charset="0"/>
              </a:rPr>
              <a:t>이상의 기업</a:t>
            </a:r>
            <a:endParaRPr lang="en-US" sz="1500" dirty="0">
              <a:latin typeface="+mn-ea"/>
              <a:cs typeface="Times New Roman" pitchFamily="18" charset="0"/>
            </a:endParaRPr>
          </a:p>
          <a:p>
            <a:pPr marL="216233" indent="-160673">
              <a:spcBef>
                <a:spcPts val="66"/>
              </a:spcBef>
              <a:spcAft>
                <a:spcPts val="568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500" dirty="0" smtClean="0">
                <a:latin typeface="+mn-ea"/>
                <a:cs typeface="Times New Roman" pitchFamily="18" charset="0"/>
              </a:rPr>
              <a:t>30,000+ </a:t>
            </a:r>
            <a:r>
              <a:rPr lang="ko-KR" altLang="en-US" sz="1500" dirty="0" smtClean="0">
                <a:latin typeface="+mn-ea"/>
                <a:cs typeface="Times New Roman" pitchFamily="18" charset="0"/>
              </a:rPr>
              <a:t>이상의 </a:t>
            </a:r>
            <a:r>
              <a:rPr lang="en-US" sz="1500" dirty="0" smtClean="0">
                <a:latin typeface="+mn-ea"/>
                <a:cs typeface="Times New Roman" pitchFamily="18" charset="0"/>
              </a:rPr>
              <a:t>S/W</a:t>
            </a:r>
            <a:r>
              <a:rPr lang="ko-KR" altLang="en-US" sz="1500" dirty="0" smtClean="0">
                <a:latin typeface="+mn-ea"/>
                <a:cs typeface="Times New Roman" pitchFamily="18" charset="0"/>
              </a:rPr>
              <a:t> 개발사</a:t>
            </a:r>
            <a:endParaRPr lang="en-US" sz="1500" dirty="0">
              <a:latin typeface="+mn-ea"/>
              <a:cs typeface="Times New Roman" pitchFamily="18" charset="0"/>
            </a:endParaRPr>
          </a:p>
          <a:p>
            <a:pPr marL="216233" indent="-160673">
              <a:spcBef>
                <a:spcPts val="66"/>
              </a:spcBef>
              <a:spcAft>
                <a:spcPts val="568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500" dirty="0">
                <a:latin typeface="+mn-ea"/>
                <a:cs typeface="Times New Roman" pitchFamily="18" charset="0"/>
              </a:rPr>
              <a:t>500,000,000 </a:t>
            </a:r>
            <a:r>
              <a:rPr lang="ko-KR" altLang="en-US" sz="1500" dirty="0" smtClean="0">
                <a:latin typeface="+mn-ea"/>
                <a:cs typeface="Times New Roman" pitchFamily="18" charset="0"/>
              </a:rPr>
              <a:t>설치프로그램</a:t>
            </a:r>
            <a:endParaRPr lang="en-US" sz="1500" dirty="0">
              <a:latin typeface="+mn-ea"/>
              <a:cs typeface="Times New Roman" pitchFamily="18" charset="0"/>
            </a:endParaRPr>
          </a:p>
        </p:txBody>
      </p:sp>
      <p:sp>
        <p:nvSpPr>
          <p:cNvPr id="34" name="Rectangle 56"/>
          <p:cNvSpPr>
            <a:spLocks noChangeArrowheads="1"/>
          </p:cNvSpPr>
          <p:nvPr/>
        </p:nvSpPr>
        <p:spPr bwMode="auto">
          <a:xfrm>
            <a:off x="503543" y="1458649"/>
            <a:ext cx="3861525" cy="470650"/>
          </a:xfrm>
          <a:prstGeom prst="round2SameRect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86493" tIns="43247" rIns="86493" bIns="43247" anchor="ctr"/>
          <a:lstStyle/>
          <a:p>
            <a:endParaRPr lang="ko-KR" altLang="ko-KR"/>
          </a:p>
        </p:txBody>
      </p:sp>
      <p:sp>
        <p:nvSpPr>
          <p:cNvPr id="35" name="Rectangle 103"/>
          <p:cNvSpPr>
            <a:spLocks noChangeArrowheads="1"/>
          </p:cNvSpPr>
          <p:nvPr/>
        </p:nvSpPr>
        <p:spPr bwMode="auto">
          <a:xfrm>
            <a:off x="4715222" y="1907150"/>
            <a:ext cx="3836213" cy="15877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6493" tIns="86493" rIns="86493" bIns="43247"/>
          <a:lstStyle/>
          <a:p>
            <a:pPr marL="216233" indent="-160673">
              <a:spcBef>
                <a:spcPts val="71"/>
              </a:spcBef>
              <a:spcAft>
                <a:spcPts val="568"/>
              </a:spcAft>
              <a:buClr>
                <a:schemeClr val="bg2"/>
              </a:buClr>
            </a:pPr>
            <a:r>
              <a:rPr lang="en-US" altLang="ko-KR" sz="1500" b="1" dirty="0">
                <a:latin typeface="Arial" pitchFamily="34" charset="0"/>
                <a:ea typeface="굴림" pitchFamily="50" charset="-127"/>
              </a:rPr>
              <a:t>#1 Market share</a:t>
            </a:r>
          </a:p>
          <a:p>
            <a:pPr marL="216233" indent="-160673">
              <a:spcBef>
                <a:spcPts val="71"/>
              </a:spcBef>
              <a:spcAft>
                <a:spcPts val="568"/>
              </a:spcAft>
              <a:buFont typeface="Arial" pitchFamily="34" charset="0"/>
              <a:buChar char="•"/>
            </a:pPr>
            <a:r>
              <a:rPr lang="en-US" altLang="ko-KR" sz="1500" dirty="0">
                <a:latin typeface="Arial" pitchFamily="34" charset="0"/>
                <a:ea typeface="굴림" pitchFamily="50" charset="-127"/>
              </a:rPr>
              <a:t>Distribution Partnerships with 3 of top 4 PC </a:t>
            </a:r>
            <a:br>
              <a:rPr lang="en-US" altLang="ko-KR" sz="1500" dirty="0">
                <a:latin typeface="Arial" pitchFamily="34" charset="0"/>
                <a:ea typeface="굴림" pitchFamily="50" charset="-127"/>
              </a:rPr>
            </a:br>
            <a:r>
              <a:rPr lang="en-US" altLang="ko-KR" sz="1500" dirty="0">
                <a:latin typeface="Arial" pitchFamily="34" charset="0"/>
                <a:ea typeface="굴림" pitchFamily="50" charset="-127"/>
              </a:rPr>
              <a:t>Life Cycle </a:t>
            </a:r>
            <a:r>
              <a:rPr lang="en-US" altLang="ko-KR" sz="1500" dirty="0" err="1">
                <a:latin typeface="Arial" pitchFamily="34" charset="0"/>
                <a:ea typeface="굴림" pitchFamily="50" charset="-127"/>
              </a:rPr>
              <a:t>Config</a:t>
            </a:r>
            <a:r>
              <a:rPr lang="en-US" altLang="ko-KR" sz="1500" dirty="0">
                <a:latin typeface="Arial" pitchFamily="34" charset="0"/>
                <a:ea typeface="굴림" pitchFamily="50" charset="-127"/>
              </a:rPr>
              <a:t> Management Vendors</a:t>
            </a:r>
          </a:p>
          <a:p>
            <a:pPr marL="216233" indent="-160673">
              <a:spcBef>
                <a:spcPts val="71"/>
              </a:spcBef>
              <a:spcAft>
                <a:spcPts val="568"/>
              </a:spcAft>
              <a:buFont typeface="Arial" pitchFamily="34" charset="0"/>
              <a:buChar char="•"/>
            </a:pPr>
            <a:r>
              <a:rPr lang="en-US" altLang="ko-KR" sz="1500" dirty="0" smtClean="0">
                <a:latin typeface="Arial" pitchFamily="34" charset="0"/>
                <a:ea typeface="굴림" pitchFamily="50" charset="-127"/>
              </a:rPr>
              <a:t>10,000 </a:t>
            </a:r>
            <a:r>
              <a:rPr lang="ko-KR" altLang="en-US" sz="1500" dirty="0" smtClean="0">
                <a:latin typeface="Arial" pitchFamily="34" charset="0"/>
                <a:ea typeface="굴림" pitchFamily="50" charset="-127"/>
              </a:rPr>
              <a:t>이상의 기업</a:t>
            </a:r>
            <a:endParaRPr lang="en-US" altLang="ko-KR" sz="1700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6" name="Rectangle 56"/>
          <p:cNvSpPr>
            <a:spLocks noChangeArrowheads="1"/>
          </p:cNvSpPr>
          <p:nvPr/>
        </p:nvSpPr>
        <p:spPr bwMode="auto">
          <a:xfrm>
            <a:off x="4711003" y="1453112"/>
            <a:ext cx="3861525" cy="470650"/>
          </a:xfrm>
          <a:prstGeom prst="round2SameRect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86493" tIns="43247" rIns="86493" bIns="43247" anchor="ctr"/>
          <a:lstStyle/>
          <a:p>
            <a:endParaRPr lang="ko-KR" altLang="ko-KR"/>
          </a:p>
        </p:txBody>
      </p:sp>
      <p:pic>
        <p:nvPicPr>
          <p:cNvPr id="37" name="Picture 92" descr="AS-logo-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5058" y="1515403"/>
            <a:ext cx="2451070" cy="3100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97" descr="IS-logo-wh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720" y="1418505"/>
            <a:ext cx="1729671" cy="5398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9" name="Rectangle 103"/>
          <p:cNvSpPr>
            <a:spLocks noChangeArrowheads="1"/>
          </p:cNvSpPr>
          <p:nvPr/>
        </p:nvSpPr>
        <p:spPr bwMode="auto">
          <a:xfrm>
            <a:off x="493700" y="4249323"/>
            <a:ext cx="3836213" cy="17514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6493" tIns="86493" rIns="86493" bIns="43247"/>
          <a:lstStyle/>
          <a:p>
            <a:pPr marL="213230" indent="-157670">
              <a:spcBef>
                <a:spcPts val="71"/>
              </a:spcBef>
              <a:spcAft>
                <a:spcPts val="568"/>
              </a:spcAft>
              <a:buClr>
                <a:schemeClr val="bg2"/>
              </a:buClr>
            </a:pPr>
            <a:r>
              <a:rPr lang="en-US" altLang="ko-KR" sz="1500" b="1" dirty="0">
                <a:latin typeface="Arial" pitchFamily="34" charset="0"/>
                <a:ea typeface="굴림" pitchFamily="50" charset="-127"/>
              </a:rPr>
              <a:t>#1 Market share</a:t>
            </a:r>
          </a:p>
          <a:p>
            <a:pPr marL="213230" indent="-157670">
              <a:spcBef>
                <a:spcPts val="71"/>
              </a:spcBef>
              <a:spcAft>
                <a:spcPts val="568"/>
              </a:spcAft>
              <a:buFont typeface="Arial" pitchFamily="34" charset="0"/>
              <a:buChar char="•"/>
            </a:pPr>
            <a:r>
              <a:rPr lang="en-US" altLang="ko-KR" sz="1500" dirty="0">
                <a:latin typeface="Arial" pitchFamily="34" charset="0"/>
                <a:ea typeface="LF_Kai"/>
                <a:cs typeface="Times New Roman" pitchFamily="18" charset="0"/>
              </a:rPr>
              <a:t>3,000+ </a:t>
            </a:r>
            <a:r>
              <a:rPr lang="en-US" altLang="ko-KR" sz="1400" dirty="0" smtClean="0">
                <a:latin typeface="+mn-ea"/>
                <a:cs typeface="Times New Roman" pitchFamily="18" charset="0"/>
              </a:rPr>
              <a:t>S/W</a:t>
            </a:r>
            <a:r>
              <a:rPr lang="ko-KR" altLang="en-US" sz="1400" dirty="0" smtClean="0">
                <a:latin typeface="+mn-ea"/>
                <a:cs typeface="Times New Roman" pitchFamily="18" charset="0"/>
              </a:rPr>
              <a:t> 개발사 와 디바이스 제조업체</a:t>
            </a:r>
            <a:endParaRPr lang="en-US" altLang="ko-KR" sz="1400" dirty="0">
              <a:latin typeface="+mn-ea"/>
              <a:cs typeface="Times New Roman" pitchFamily="18" charset="0"/>
            </a:endParaRPr>
          </a:p>
          <a:p>
            <a:pPr marL="213230" indent="-157670">
              <a:spcBef>
                <a:spcPts val="71"/>
              </a:spcBef>
              <a:spcAft>
                <a:spcPts val="568"/>
              </a:spcAft>
              <a:buFont typeface="Arial" pitchFamily="34" charset="0"/>
              <a:buChar char="•"/>
            </a:pPr>
            <a:r>
              <a:rPr lang="en-US" altLang="ko-KR" sz="1500" dirty="0">
                <a:latin typeface="Arial" pitchFamily="34" charset="0"/>
                <a:ea typeface="LF_Kai"/>
                <a:cs typeface="Times New Roman" pitchFamily="18" charset="0"/>
              </a:rPr>
              <a:t>200,000,000 </a:t>
            </a:r>
            <a:r>
              <a:rPr lang="en-US" altLang="ko-KR" sz="1500" dirty="0" smtClean="0">
                <a:latin typeface="Arial" pitchFamily="34" charset="0"/>
                <a:ea typeface="LF_Kai"/>
                <a:cs typeface="Times New Roman" pitchFamily="18" charset="0"/>
              </a:rPr>
              <a:t>PC</a:t>
            </a:r>
            <a:r>
              <a:rPr lang="ko-KR" altLang="en-US" sz="1500" dirty="0" smtClean="0">
                <a:latin typeface="+mn-ea"/>
                <a:cs typeface="Times New Roman" pitchFamily="18" charset="0"/>
              </a:rPr>
              <a:t>가 소프트웨어 다운로드 와 업데이트를 받음</a:t>
            </a:r>
            <a:endParaRPr lang="en-US" altLang="ko-KR" sz="1500" dirty="0">
              <a:latin typeface="+mn-ea"/>
              <a:cs typeface="Times New Roman" pitchFamily="18" charset="0"/>
            </a:endParaRPr>
          </a:p>
          <a:p>
            <a:pPr marL="213230" indent="-157670">
              <a:spcBef>
                <a:spcPts val="71"/>
              </a:spcBef>
              <a:spcAft>
                <a:spcPts val="568"/>
              </a:spcAft>
              <a:buFont typeface="Arial" pitchFamily="34" charset="0"/>
              <a:buChar char="•"/>
            </a:pPr>
            <a:r>
              <a:rPr lang="en-US" altLang="ko-KR" sz="1500" dirty="0">
                <a:latin typeface="Arial" pitchFamily="34" charset="0"/>
                <a:ea typeface="LF_Kai"/>
                <a:cs typeface="Times New Roman" pitchFamily="18" charset="0"/>
              </a:rPr>
              <a:t>250,000,000 </a:t>
            </a:r>
            <a:r>
              <a:rPr lang="ko-KR" altLang="en-US" sz="1500" dirty="0" smtClean="0">
                <a:latin typeface="+mn-ea"/>
                <a:cs typeface="Times New Roman" pitchFamily="18" charset="0"/>
              </a:rPr>
              <a:t>개 설치 프로그램이 </a:t>
            </a:r>
            <a:r>
              <a:rPr lang="ko-KR" altLang="en-US" sz="1500" dirty="0" err="1" smtClean="0">
                <a:latin typeface="+mn-ea"/>
                <a:cs typeface="Times New Roman" pitchFamily="18" charset="0"/>
              </a:rPr>
              <a:t>라이선스됨</a:t>
            </a:r>
            <a:endParaRPr lang="en-US" altLang="ko-KR" sz="1500" b="1" dirty="0">
              <a:latin typeface="+mn-ea"/>
            </a:endParaRPr>
          </a:p>
          <a:p>
            <a:pPr marL="213230" indent="-157670">
              <a:spcBef>
                <a:spcPts val="71"/>
              </a:spcBef>
              <a:spcAft>
                <a:spcPts val="568"/>
              </a:spcAft>
            </a:pPr>
            <a:endParaRPr lang="en-US" altLang="ko-KR" sz="1700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40" name="Rectangle 56"/>
          <p:cNvSpPr>
            <a:spLocks noChangeArrowheads="1"/>
          </p:cNvSpPr>
          <p:nvPr/>
        </p:nvSpPr>
        <p:spPr bwMode="auto">
          <a:xfrm>
            <a:off x="489481" y="3795284"/>
            <a:ext cx="3861525" cy="470650"/>
          </a:xfrm>
          <a:prstGeom prst="round2SameRect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86493" tIns="43247" rIns="86493" bIns="43247" anchor="ctr"/>
          <a:lstStyle/>
          <a:p>
            <a:endParaRPr lang="ko-KR" altLang="ko-KR"/>
          </a:p>
        </p:txBody>
      </p:sp>
      <p:grpSp>
        <p:nvGrpSpPr>
          <p:cNvPr id="41" name="Group 96"/>
          <p:cNvGrpSpPr>
            <a:grpSpLocks/>
          </p:cNvGrpSpPr>
          <p:nvPr/>
        </p:nvGrpSpPr>
        <p:grpSpPr bwMode="auto">
          <a:xfrm>
            <a:off x="1524471" y="3702540"/>
            <a:ext cx="1770453" cy="628456"/>
            <a:chOff x="1563770" y="977425"/>
            <a:chExt cx="2098027" cy="756371"/>
          </a:xfrm>
        </p:grpSpPr>
        <p:pic>
          <p:nvPicPr>
            <p:cNvPr id="42" name="Picture 93" descr="FN-Logo-White.png"/>
            <p:cNvPicPr>
              <a:picLocks noChangeAspect="1"/>
            </p:cNvPicPr>
            <p:nvPr/>
          </p:nvPicPr>
          <p:blipFill>
            <a:blip r:embed="rId4"/>
            <a:srcRect t="1255" r="64586"/>
            <a:stretch>
              <a:fillRect/>
            </a:stretch>
          </p:blipFill>
          <p:spPr>
            <a:xfrm>
              <a:off x="1563770" y="1115704"/>
              <a:ext cx="514925" cy="491475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3" name="Picture 95" descr="FN-Logo-White.png"/>
            <p:cNvPicPr>
              <a:picLocks noChangeAspect="1"/>
            </p:cNvPicPr>
            <p:nvPr/>
          </p:nvPicPr>
          <p:blipFill>
            <a:blip r:embed="rId4"/>
            <a:srcRect l="32280" b="7715"/>
            <a:stretch>
              <a:fillRect/>
            </a:stretch>
          </p:blipFill>
          <p:spPr>
            <a:xfrm>
              <a:off x="2042034" y="977425"/>
              <a:ext cx="1619763" cy="756371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4" name="Rectangle 103"/>
          <p:cNvSpPr>
            <a:spLocks noChangeArrowheads="1"/>
          </p:cNvSpPr>
          <p:nvPr/>
        </p:nvSpPr>
        <p:spPr bwMode="auto">
          <a:xfrm>
            <a:off x="4692723" y="4229943"/>
            <a:ext cx="3836213" cy="177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6493" tIns="86493" rIns="86493" bIns="43247"/>
          <a:lstStyle/>
          <a:p>
            <a:pPr marL="216233" indent="-160673" defTabSz="914485">
              <a:spcBef>
                <a:spcPts val="71"/>
              </a:spcBef>
              <a:spcAft>
                <a:spcPts val="568"/>
              </a:spcAft>
            </a:pPr>
            <a:r>
              <a:rPr lang="ko-KR" altLang="en-US" sz="1500" b="1" dirty="0" err="1" smtClean="0">
                <a:latin typeface="+mn-ea"/>
              </a:rPr>
              <a:t>가장큰</a:t>
            </a:r>
            <a:r>
              <a:rPr lang="ko-KR" altLang="en-US" sz="1500" b="1" dirty="0" smtClean="0">
                <a:latin typeface="+mn-ea"/>
              </a:rPr>
              <a:t> 성장 기회</a:t>
            </a:r>
            <a:endParaRPr lang="en-US" altLang="ko-KR" sz="1500" b="1" dirty="0" smtClean="0">
              <a:latin typeface="+mn-ea"/>
            </a:endParaRPr>
          </a:p>
          <a:p>
            <a:pPr marL="216233" indent="-160673" defTabSz="914485">
              <a:spcBef>
                <a:spcPts val="71"/>
              </a:spcBef>
              <a:spcAft>
                <a:spcPts val="568"/>
              </a:spcAft>
              <a:buFont typeface="Arial" pitchFamily="34" charset="0"/>
              <a:buChar char="•"/>
            </a:pPr>
            <a:r>
              <a:rPr lang="ko-KR" altLang="en-US" sz="1500" dirty="0" smtClean="0">
                <a:latin typeface="+mn-ea"/>
              </a:rPr>
              <a:t>상위 </a:t>
            </a:r>
            <a:r>
              <a:rPr lang="en-US" altLang="ko-KR" sz="1500" dirty="0" smtClean="0">
                <a:latin typeface="+mn-ea"/>
              </a:rPr>
              <a:t>10</a:t>
            </a:r>
            <a:r>
              <a:rPr lang="ko-KR" altLang="en-US" sz="1500" dirty="0" smtClean="0">
                <a:latin typeface="+mn-ea"/>
              </a:rPr>
              <a:t>개중 </a:t>
            </a:r>
            <a:r>
              <a:rPr lang="en-US" altLang="ko-KR" sz="1500" dirty="0" smtClean="0">
                <a:latin typeface="+mn-ea"/>
              </a:rPr>
              <a:t>8</a:t>
            </a:r>
            <a:r>
              <a:rPr lang="ko-KR" altLang="en-US" sz="1500" dirty="0" smtClean="0">
                <a:latin typeface="+mn-ea"/>
              </a:rPr>
              <a:t>개 </a:t>
            </a:r>
            <a:r>
              <a:rPr lang="en-US" altLang="ko-KR" sz="1500" dirty="0" smtClean="0">
                <a:latin typeface="+mn-ea"/>
              </a:rPr>
              <a:t>– </a:t>
            </a:r>
            <a:r>
              <a:rPr lang="ko-KR" altLang="en-US" sz="1500" dirty="0" smtClean="0">
                <a:latin typeface="+mn-ea"/>
              </a:rPr>
              <a:t>항공 우주 및 방위</a:t>
            </a:r>
            <a:endParaRPr lang="en-US" altLang="ko-KR" sz="1500" dirty="0" smtClean="0">
              <a:latin typeface="+mn-ea"/>
            </a:endParaRPr>
          </a:p>
          <a:p>
            <a:pPr marL="216233" indent="-160673" defTabSz="914485">
              <a:spcBef>
                <a:spcPts val="71"/>
              </a:spcBef>
              <a:spcAft>
                <a:spcPts val="568"/>
              </a:spcAft>
              <a:buFont typeface="Arial" pitchFamily="34" charset="0"/>
              <a:buChar char="•"/>
            </a:pPr>
            <a:r>
              <a:rPr lang="ko-KR" altLang="en-US" sz="1500" dirty="0" smtClean="0">
                <a:latin typeface="+mn-ea"/>
              </a:rPr>
              <a:t>상위 </a:t>
            </a:r>
            <a:r>
              <a:rPr lang="en-US" altLang="ko-KR" sz="1500" dirty="0" smtClean="0">
                <a:latin typeface="+mn-ea"/>
              </a:rPr>
              <a:t>12</a:t>
            </a:r>
            <a:r>
              <a:rPr lang="ko-KR" altLang="en-US" sz="1500" dirty="0" smtClean="0">
                <a:latin typeface="+mn-ea"/>
              </a:rPr>
              <a:t>개중 </a:t>
            </a:r>
            <a:r>
              <a:rPr lang="en-US" altLang="ko-KR" sz="1500" dirty="0" smtClean="0">
                <a:latin typeface="+mn-ea"/>
              </a:rPr>
              <a:t>6</a:t>
            </a:r>
            <a:r>
              <a:rPr lang="ko-KR" altLang="en-US" sz="1500" dirty="0" smtClean="0">
                <a:latin typeface="+mn-ea"/>
              </a:rPr>
              <a:t>개 </a:t>
            </a:r>
            <a:r>
              <a:rPr lang="en-US" altLang="ko-KR" sz="1500" dirty="0" smtClean="0">
                <a:latin typeface="+mn-ea"/>
              </a:rPr>
              <a:t>- </a:t>
            </a:r>
            <a:r>
              <a:rPr lang="ko-KR" altLang="en-US" sz="1500" dirty="0" smtClean="0">
                <a:latin typeface="+mn-ea"/>
              </a:rPr>
              <a:t>반도체 </a:t>
            </a:r>
            <a:endParaRPr lang="en-US" altLang="ko-KR" sz="1500" dirty="0" smtClean="0">
              <a:latin typeface="+mn-ea"/>
            </a:endParaRPr>
          </a:p>
          <a:p>
            <a:pPr marL="216233" indent="-160673" defTabSz="914485">
              <a:spcBef>
                <a:spcPts val="71"/>
              </a:spcBef>
              <a:spcAft>
                <a:spcPts val="568"/>
              </a:spcAft>
              <a:buFont typeface="Arial" pitchFamily="34" charset="0"/>
              <a:buChar char="•"/>
            </a:pPr>
            <a:r>
              <a:rPr lang="ko-KR" altLang="en-US" sz="1500" dirty="0" smtClean="0">
                <a:latin typeface="+mn-ea"/>
              </a:rPr>
              <a:t>상위 </a:t>
            </a:r>
            <a:r>
              <a:rPr lang="en-US" altLang="ko-KR" sz="1500" dirty="0" smtClean="0">
                <a:latin typeface="+mn-ea"/>
              </a:rPr>
              <a:t>10</a:t>
            </a:r>
            <a:r>
              <a:rPr lang="ko-KR" altLang="en-US" sz="1500" dirty="0" smtClean="0">
                <a:latin typeface="+mn-ea"/>
              </a:rPr>
              <a:t>개중 </a:t>
            </a:r>
            <a:r>
              <a:rPr lang="en-US" altLang="ko-KR" sz="1500" dirty="0" smtClean="0">
                <a:latin typeface="+mn-ea"/>
              </a:rPr>
              <a:t>5</a:t>
            </a:r>
            <a:r>
              <a:rPr lang="ko-KR" altLang="en-US" sz="1500" dirty="0" smtClean="0">
                <a:latin typeface="+mn-ea"/>
              </a:rPr>
              <a:t>개 </a:t>
            </a:r>
            <a:r>
              <a:rPr lang="en-US" altLang="ko-KR" sz="1500" dirty="0" smtClean="0">
                <a:latin typeface="+mn-ea"/>
              </a:rPr>
              <a:t>– Oil</a:t>
            </a:r>
            <a:r>
              <a:rPr lang="ko-KR" altLang="en-US" sz="1500" dirty="0" smtClean="0">
                <a:latin typeface="+mn-ea"/>
              </a:rPr>
              <a:t> 과 </a:t>
            </a:r>
            <a:r>
              <a:rPr lang="en-US" altLang="ko-KR" sz="1500" dirty="0" smtClean="0">
                <a:latin typeface="+mn-ea"/>
              </a:rPr>
              <a:t>Gas</a:t>
            </a:r>
            <a:endParaRPr lang="en-US" altLang="ko-KR" sz="1500" dirty="0">
              <a:latin typeface="+mn-ea"/>
            </a:endParaRPr>
          </a:p>
          <a:p>
            <a:pPr marL="216233" indent="-160673" defTabSz="914485">
              <a:spcBef>
                <a:spcPts val="71"/>
              </a:spcBef>
              <a:spcAft>
                <a:spcPts val="568"/>
              </a:spcAft>
              <a:buFont typeface="Arial" pitchFamily="34" charset="0"/>
              <a:buChar char="•"/>
            </a:pPr>
            <a:r>
              <a:rPr lang="en-US" altLang="ko-KR" sz="1500" dirty="0" smtClean="0">
                <a:latin typeface="+mn-ea"/>
              </a:rPr>
              <a:t>Global </a:t>
            </a:r>
            <a:r>
              <a:rPr lang="en-US" altLang="ko-KR" sz="1500" dirty="0">
                <a:latin typeface="+mn-ea"/>
              </a:rPr>
              <a:t>2000 </a:t>
            </a:r>
            <a:r>
              <a:rPr lang="ko-KR" altLang="en-US" sz="1500" dirty="0" smtClean="0">
                <a:latin typeface="+mn-ea"/>
              </a:rPr>
              <a:t>개의 </a:t>
            </a:r>
            <a:r>
              <a:rPr lang="ko-KR" altLang="en-US" sz="1500" dirty="0" err="1" smtClean="0">
                <a:latin typeface="+mn-ea"/>
              </a:rPr>
              <a:t>기업중</a:t>
            </a:r>
            <a:r>
              <a:rPr lang="ko-KR" altLang="en-US" sz="1500" dirty="0" smtClean="0">
                <a:latin typeface="+mn-ea"/>
              </a:rPr>
              <a:t> </a:t>
            </a:r>
            <a:r>
              <a:rPr lang="en-US" altLang="ko-KR" sz="1500" dirty="0" smtClean="0">
                <a:latin typeface="+mn-ea"/>
              </a:rPr>
              <a:t>1500</a:t>
            </a:r>
            <a:r>
              <a:rPr lang="ko-KR" altLang="en-US" sz="1500" dirty="0" smtClean="0">
                <a:latin typeface="+mn-ea"/>
              </a:rPr>
              <a:t>개</a:t>
            </a:r>
            <a:endParaRPr lang="en-US" altLang="ko-KR" sz="1500" dirty="0">
              <a:latin typeface="+mn-ea"/>
            </a:endParaRPr>
          </a:p>
          <a:p>
            <a:pPr marL="216233" indent="-160673" defTabSz="914485">
              <a:spcBef>
                <a:spcPts val="71"/>
              </a:spcBef>
              <a:spcAft>
                <a:spcPts val="568"/>
              </a:spcAft>
            </a:pPr>
            <a:endParaRPr lang="en-US" altLang="ko-KR" sz="1700" dirty="0">
              <a:latin typeface="+mn-ea"/>
            </a:endParaRPr>
          </a:p>
        </p:txBody>
      </p:sp>
      <p:sp>
        <p:nvSpPr>
          <p:cNvPr id="45" name="Rectangle 56"/>
          <p:cNvSpPr>
            <a:spLocks noChangeArrowheads="1"/>
          </p:cNvSpPr>
          <p:nvPr/>
        </p:nvSpPr>
        <p:spPr bwMode="auto">
          <a:xfrm>
            <a:off x="4688504" y="3775905"/>
            <a:ext cx="3861525" cy="470650"/>
          </a:xfrm>
          <a:prstGeom prst="round2SameRect">
            <a:avLst/>
          </a:prstGeom>
          <a:gradFill rotWithShape="1">
            <a:gsLst>
              <a:gs pos="0">
                <a:srgbClr val="0066FF"/>
              </a:gs>
              <a:gs pos="100000">
                <a:srgbClr val="00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86493" tIns="43247" rIns="86493" bIns="43247" anchor="ctr"/>
          <a:lstStyle/>
          <a:p>
            <a:endParaRPr lang="ko-KR" altLang="ko-KR"/>
          </a:p>
        </p:txBody>
      </p:sp>
      <p:pic>
        <p:nvPicPr>
          <p:cNvPr id="46" name="Picture 94" descr="FNM-Logo-Whit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1778" y="3804975"/>
            <a:ext cx="2438414" cy="4166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모서리가 둥근 직사각형 67"/>
          <p:cNvSpPr/>
          <p:nvPr/>
        </p:nvSpPr>
        <p:spPr>
          <a:xfrm>
            <a:off x="285720" y="3764417"/>
            <a:ext cx="8643998" cy="2679925"/>
          </a:xfrm>
          <a:prstGeom prst="roundRect">
            <a:avLst>
              <a:gd name="adj" fmla="val 20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200" b="1" dirty="0" smtClean="0"/>
              <a:t>Products for Enterprises</a:t>
            </a:r>
            <a:endParaRPr lang="ko-KR" altLang="en-US" sz="1200" b="1" dirty="0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285720" y="857232"/>
            <a:ext cx="8643998" cy="2786082"/>
          </a:xfrm>
          <a:prstGeom prst="roundRect">
            <a:avLst>
              <a:gd name="adj" fmla="val 2065"/>
            </a:avLst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200" b="1" dirty="0" smtClean="0"/>
              <a:t>Products for Software Developer</a:t>
            </a:r>
            <a:endParaRPr lang="ko-KR" altLang="en-US" sz="1200" b="1" dirty="0"/>
          </a:p>
        </p:txBody>
      </p:sp>
      <p:sp>
        <p:nvSpPr>
          <p:cNvPr id="18" name="직사각형 17"/>
          <p:cNvSpPr/>
          <p:nvPr/>
        </p:nvSpPr>
        <p:spPr>
          <a:xfrm>
            <a:off x="142844" y="785794"/>
            <a:ext cx="9001156" cy="5786478"/>
          </a:xfrm>
          <a:prstGeom prst="rect">
            <a:avLst/>
          </a:prstGeom>
          <a:solidFill>
            <a:srgbClr val="FFFFFF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Solution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71504"/>
          </a:xfrm>
        </p:spPr>
        <p:txBody>
          <a:bodyPr/>
          <a:lstStyle/>
          <a:p>
            <a:r>
              <a:rPr lang="en-US" altLang="ko-KR" dirty="0" smtClean="0"/>
              <a:t>Acresso Products Overview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71670" y="1142984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err="1" smtClean="0"/>
              <a:t>InstallShield</a:t>
            </a:r>
            <a:r>
              <a:rPr lang="en-US" altLang="ko-KR" sz="1500" b="1" dirty="0" smtClean="0"/>
              <a:t> 2010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전세계 </a:t>
            </a:r>
            <a:r>
              <a:rPr lang="en-US" altLang="ko-KR" sz="1100" dirty="0" smtClean="0"/>
              <a:t>Microsoft Windows</a:t>
            </a:r>
            <a:r>
              <a:rPr lang="ko-KR" altLang="en-US" sz="1100" dirty="0" smtClean="0"/>
              <a:t>에 소프트웨어를 설치하기위한 방법</a:t>
            </a:r>
            <a:endParaRPr lang="ko-KR" altLang="en-US" sz="1100" dirty="0"/>
          </a:p>
        </p:txBody>
      </p:sp>
      <p:sp>
        <p:nvSpPr>
          <p:cNvPr id="52" name="모서리가 둥근 직사각형 51"/>
          <p:cNvSpPr/>
          <p:nvPr/>
        </p:nvSpPr>
        <p:spPr>
          <a:xfrm>
            <a:off x="2071670" y="2004769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err="1" smtClean="0"/>
              <a:t>InstallAnywhere</a:t>
            </a:r>
            <a:r>
              <a:rPr lang="en-US" altLang="ko-KR" sz="1500" b="1" dirty="0" smtClean="0"/>
              <a:t> 2009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단일 설치 프로젝트로 다중 플랫폼용 설치 소프트웨어를 한번에 제작</a:t>
            </a:r>
            <a:endParaRPr lang="ko-KR" altLang="en-US" sz="1100" dirty="0"/>
          </a:p>
        </p:txBody>
      </p:sp>
      <p:pic>
        <p:nvPicPr>
          <p:cNvPr id="1042" name="Picture 18" descr="C:\Users\bssong\Desktop\icon_Installshiel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2974" y="1279738"/>
            <a:ext cx="648000" cy="640800"/>
          </a:xfrm>
          <a:prstGeom prst="rect">
            <a:avLst/>
          </a:prstGeom>
          <a:noFill/>
        </p:spPr>
      </p:pic>
      <p:sp>
        <p:nvSpPr>
          <p:cNvPr id="59" name="모서리가 둥근 직사각형 58"/>
          <p:cNvSpPr/>
          <p:nvPr/>
        </p:nvSpPr>
        <p:spPr>
          <a:xfrm>
            <a:off x="2071670" y="4035542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err="1" smtClean="0"/>
              <a:t>AdminStudio</a:t>
            </a:r>
            <a:r>
              <a:rPr lang="en-US" altLang="ko-KR" sz="1500" b="1" dirty="0" smtClean="0"/>
              <a:t> 9.01 with </a:t>
            </a:r>
            <a:r>
              <a:rPr lang="en-US" altLang="ko-KR" sz="1500" b="1" dirty="0" err="1" smtClean="0"/>
              <a:t>Vir</a:t>
            </a:r>
            <a:r>
              <a:rPr lang="en-US" altLang="ko-KR" sz="1500" b="1" dirty="0" smtClean="0"/>
              <a:t> Pack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en-US" altLang="ko-KR" sz="1100" dirty="0" smtClean="0"/>
              <a:t>IT</a:t>
            </a:r>
            <a:r>
              <a:rPr lang="ko-KR" altLang="en-US" sz="1100" dirty="0" smtClean="0"/>
              <a:t>기업의 배포를 위한 신뢰할 수 있는 </a:t>
            </a:r>
            <a:r>
              <a:rPr lang="en-US" altLang="ko-KR" sz="1100" dirty="0" smtClean="0"/>
              <a:t>MSI </a:t>
            </a:r>
            <a:r>
              <a:rPr lang="ko-KR" altLang="en-US" sz="1100" dirty="0" smtClean="0"/>
              <a:t>및 가상 소프트웨어 패키지 준비를 위한 방법</a:t>
            </a:r>
            <a:endParaRPr lang="ko-KR" altLang="en-US" sz="1100" dirty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2071670" y="4832246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smtClean="0"/>
              <a:t>Workflow Manager 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소프트웨어 </a:t>
            </a:r>
            <a:r>
              <a:rPr lang="ko-KR" altLang="en-US" sz="1100" dirty="0" err="1" smtClean="0"/>
              <a:t>패키징</a:t>
            </a:r>
            <a:r>
              <a:rPr lang="en-US" altLang="ko-KR" sz="1100" dirty="0" smtClean="0"/>
              <a:t>, Windows Vista </a:t>
            </a:r>
            <a:r>
              <a:rPr lang="ko-KR" altLang="en-US" sz="1100" dirty="0" err="1" smtClean="0"/>
              <a:t>마이그레이션</a:t>
            </a:r>
            <a:r>
              <a:rPr lang="ko-KR" altLang="en-US" sz="1100" dirty="0" smtClean="0"/>
              <a:t> 및 가상화를 처음부터 끝까지 관리</a:t>
            </a:r>
            <a:endParaRPr lang="ko-KR" altLang="en-US" sz="1100" dirty="0"/>
          </a:p>
        </p:txBody>
      </p:sp>
      <p:pic>
        <p:nvPicPr>
          <p:cNvPr id="1046" name="Picture 22" descr="C:\Users\bssong\Desktop\icon_AdminStudi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2974" y="4179773"/>
            <a:ext cx="648000" cy="640800"/>
          </a:xfrm>
          <a:prstGeom prst="rect">
            <a:avLst/>
          </a:prstGeom>
          <a:noFill/>
        </p:spPr>
      </p:pic>
      <p:pic>
        <p:nvPicPr>
          <p:cNvPr id="1047" name="Picture 23" descr="C:\Users\bssong\Desktop\icon_InstallAnywher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2974" y="2145258"/>
            <a:ext cx="648000" cy="640800"/>
          </a:xfrm>
          <a:prstGeom prst="rect">
            <a:avLst/>
          </a:prstGeom>
          <a:noFill/>
        </p:spPr>
      </p:pic>
      <p:sp>
        <p:nvSpPr>
          <p:cNvPr id="63" name="모서리가 둥근 직사각형 62"/>
          <p:cNvSpPr/>
          <p:nvPr/>
        </p:nvSpPr>
        <p:spPr>
          <a:xfrm>
            <a:off x="2071670" y="5628950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smtClean="0"/>
              <a:t>FLEXnet Manager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중앙에서 라이선스 관리 및 사용량을 추적하여 소프트웨어 가격과 라이선스 유지 비용 절감</a:t>
            </a:r>
            <a:endParaRPr lang="ko-KR" altLang="en-US" sz="1100" dirty="0"/>
          </a:p>
        </p:txBody>
      </p:sp>
      <p:pic>
        <p:nvPicPr>
          <p:cNvPr id="1045" name="Picture 21" descr="C:\Users\bssong\Desktop\icon_WorkflowManage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12974" y="4975122"/>
            <a:ext cx="648000" cy="640800"/>
          </a:xfrm>
          <a:prstGeom prst="rect">
            <a:avLst/>
          </a:prstGeom>
          <a:noFill/>
        </p:spPr>
      </p:pic>
      <p:sp>
        <p:nvSpPr>
          <p:cNvPr id="65" name="모서리가 둥근 직사각형 64"/>
          <p:cNvSpPr/>
          <p:nvPr/>
        </p:nvSpPr>
        <p:spPr>
          <a:xfrm>
            <a:off x="2071670" y="2818716"/>
            <a:ext cx="6660000" cy="720000"/>
          </a:xfrm>
          <a:prstGeom prst="roundRect">
            <a:avLst>
              <a:gd name="adj" fmla="val 57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sz="1500" b="1" dirty="0" smtClean="0"/>
              <a:t>FLEXnet Connect</a:t>
            </a:r>
          </a:p>
          <a:p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소프트웨어의 사용자와 직접 연결하여보다 가치 있는 고객 관계 구축</a:t>
            </a:r>
            <a:endParaRPr lang="ko-KR" altLang="en-US" sz="1100" dirty="0"/>
          </a:p>
        </p:txBody>
      </p:sp>
      <p:pic>
        <p:nvPicPr>
          <p:cNvPr id="1041" name="Picture 17" descr="C:\Users\bssong\Desktop\icon_FLEXnetManag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12974" y="5773181"/>
            <a:ext cx="648000" cy="640800"/>
          </a:xfrm>
          <a:prstGeom prst="rect">
            <a:avLst/>
          </a:prstGeom>
          <a:noFill/>
        </p:spPr>
      </p:pic>
      <p:pic>
        <p:nvPicPr>
          <p:cNvPr id="1044" name="Picture 20" descr="C:\Users\bssong\Desktop\icon_FLEXConnect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12974" y="2957063"/>
            <a:ext cx="648000" cy="640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642910" y="1438827"/>
            <a:ext cx="7643866" cy="1214446"/>
          </a:xfrm>
          <a:prstGeom prst="roundRect">
            <a:avLst>
              <a:gd name="adj" fmla="val 2811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- </a:t>
            </a:r>
            <a:r>
              <a:rPr lang="en-US" altLang="ko-KR" dirty="0" err="1" smtClean="0"/>
              <a:t>InstallShield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InstallShield</a:t>
            </a:r>
            <a:r>
              <a:rPr lang="en-US" altLang="ko-KR" dirty="0" smtClean="0"/>
              <a:t> 2010 Overview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827066" y="2928934"/>
            <a:ext cx="7459710" cy="3039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ko-KR" sz="1400" dirty="0" err="1" smtClean="0">
                <a:latin typeface="+mn-ea"/>
              </a:rPr>
              <a:t>InstallShield</a:t>
            </a:r>
            <a:r>
              <a:rPr lang="ko-KR" altLang="en-US" sz="1400" dirty="0" smtClean="0">
                <a:latin typeface="+mn-ea"/>
              </a:rPr>
              <a:t>는 고객의  </a:t>
            </a:r>
            <a:r>
              <a:rPr lang="en-US" altLang="ko-KR" sz="1400" dirty="0" smtClean="0">
                <a:latin typeface="+mn-ea"/>
              </a:rPr>
              <a:t>Windows </a:t>
            </a:r>
            <a:r>
              <a:rPr lang="ko-KR" altLang="en-US" sz="1400" dirty="0" smtClean="0">
                <a:latin typeface="+mn-ea"/>
              </a:rPr>
              <a:t>소프트웨어 제품들이 정상적으로 설치되고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설정되고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업데이트 되고 결국 고객의 시스템에서 삭제되게끔 하는 산업</a:t>
            </a:r>
            <a:r>
              <a:rPr lang="en-US" altLang="ko-KR" sz="1400" dirty="0" smtClean="0">
                <a:latin typeface="+mn-ea"/>
              </a:rPr>
              <a:t>-</a:t>
            </a:r>
            <a:r>
              <a:rPr lang="ko-KR" altLang="en-US" sz="1400" dirty="0" smtClean="0">
                <a:latin typeface="+mn-ea"/>
              </a:rPr>
              <a:t>표준의 툴 입니다</a:t>
            </a:r>
            <a:r>
              <a:rPr lang="en-US" altLang="ko-KR" sz="1400" dirty="0" smtClean="0">
                <a:latin typeface="+mn-ea"/>
              </a:rPr>
              <a:t>. </a:t>
            </a:r>
            <a:br>
              <a:rPr lang="en-US" altLang="ko-KR" sz="1400" dirty="0" smtClean="0">
                <a:latin typeface="+mn-ea"/>
              </a:rPr>
            </a:br>
            <a:r>
              <a:rPr lang="en-US" altLang="ko-KR" sz="1400" dirty="0" smtClean="0">
                <a:latin typeface="+mn-ea"/>
              </a:rPr>
              <a:t/>
            </a:r>
            <a:br>
              <a:rPr lang="en-US" altLang="ko-KR" sz="1400" dirty="0" smtClean="0">
                <a:latin typeface="+mn-ea"/>
              </a:rPr>
            </a:br>
            <a:r>
              <a:rPr lang="en-US" altLang="ko-KR" sz="1400" dirty="0" err="1" smtClean="0">
                <a:latin typeface="+mn-ea"/>
              </a:rPr>
              <a:t>InstallShield</a:t>
            </a:r>
            <a:r>
              <a:rPr lang="ko-KR" altLang="en-US" sz="1400" dirty="0" smtClean="0">
                <a:latin typeface="+mn-ea"/>
              </a:rPr>
              <a:t>는 세계의 설치 개발자들 사이에서 가장 많이 사용되고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가장 강력하면서 유능한 솔루션이며 최신 </a:t>
            </a:r>
            <a:r>
              <a:rPr lang="ko-KR" altLang="en-US" sz="1400" dirty="0" err="1" smtClean="0">
                <a:latin typeface="+mn-ea"/>
              </a:rPr>
              <a:t>테크놀러지에</a:t>
            </a:r>
            <a:r>
              <a:rPr lang="ko-KR" altLang="en-US" sz="1400" dirty="0" smtClean="0">
                <a:latin typeface="+mn-ea"/>
              </a:rPr>
              <a:t> 대한 지원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상당한 </a:t>
            </a:r>
            <a:r>
              <a:rPr lang="ko-KR" altLang="en-US" sz="1400" dirty="0" err="1" smtClean="0">
                <a:latin typeface="+mn-ea"/>
              </a:rPr>
              <a:t>퍼포먼스와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ko-KR" altLang="en-US" sz="1400" dirty="0" err="1" smtClean="0">
                <a:latin typeface="+mn-ea"/>
              </a:rPr>
              <a:t>퀄리티</a:t>
            </a:r>
            <a:r>
              <a:rPr lang="ko-KR" altLang="en-US" sz="1400" dirty="0" smtClean="0">
                <a:latin typeface="+mn-ea"/>
              </a:rPr>
              <a:t> 개선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그리고 </a:t>
            </a:r>
            <a:r>
              <a:rPr lang="en-US" altLang="ko-KR" sz="1400" dirty="0" err="1" smtClean="0">
                <a:latin typeface="+mn-ea"/>
              </a:rPr>
              <a:t>WIndows</a:t>
            </a:r>
            <a:r>
              <a:rPr lang="en-US" altLang="ko-KR" sz="1400" dirty="0" smtClean="0">
                <a:latin typeface="+mn-ea"/>
              </a:rPr>
              <a:t> Vista</a:t>
            </a:r>
            <a:r>
              <a:rPr lang="ko-KR" altLang="en-US" sz="1400" dirty="0" smtClean="0">
                <a:latin typeface="+mn-ea"/>
              </a:rPr>
              <a:t>의 기능들을 완전하게 활용하게 해주는 역사상 가장 견고한 설치프로그램 제작 솔루션입니다</a:t>
            </a:r>
            <a:r>
              <a:rPr lang="en-US" altLang="ko-KR" sz="1400" dirty="0" smtClean="0">
                <a:latin typeface="+mn-ea"/>
              </a:rPr>
              <a:t>.</a:t>
            </a:r>
            <a:endParaRPr lang="en-US" altLang="ko-KR" sz="900" dirty="0" smtClean="0"/>
          </a:p>
        </p:txBody>
      </p:sp>
      <p:sp>
        <p:nvSpPr>
          <p:cNvPr id="6" name="직사각형 5"/>
          <p:cNvSpPr/>
          <p:nvPr/>
        </p:nvSpPr>
        <p:spPr>
          <a:xfrm>
            <a:off x="804258" y="1571612"/>
            <a:ext cx="5482254" cy="869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/>
              <a:t> 가장 강력하고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유능하며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널리 사용되는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/>
              <a:t>설치프로그램 제작 솔루션</a:t>
            </a:r>
            <a:endParaRPr lang="en-US" altLang="ko-KR" b="1" dirty="0" smtClean="0"/>
          </a:p>
        </p:txBody>
      </p:sp>
      <p:pic>
        <p:nvPicPr>
          <p:cNvPr id="10" name="Picture 18" descr="C:\Users\bssong\Desktop\icon_Installshiel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857364"/>
            <a:ext cx="648000" cy="640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- </a:t>
            </a:r>
            <a:r>
              <a:rPr lang="en-US" altLang="ko-KR" dirty="0" err="1" smtClean="0"/>
              <a:t>InstallShield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InstallShield</a:t>
            </a:r>
            <a:r>
              <a:rPr lang="en-US" altLang="ko-KR" dirty="0" smtClean="0"/>
              <a:t> 2010 </a:t>
            </a:r>
            <a:r>
              <a:rPr lang="ko-KR" altLang="en-US" dirty="0" smtClean="0"/>
              <a:t>새로운 기능</a:t>
            </a:r>
            <a:r>
              <a:rPr lang="en-US" altLang="ko-KR" dirty="0" smtClean="0"/>
              <a:t> </a:t>
            </a:r>
            <a:r>
              <a:rPr lang="en-US" altLang="ko-KR" dirty="0" smtClean="0"/>
              <a:t>: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7929618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lnSpc>
                <a:spcPct val="150000"/>
              </a:lnSpc>
            </a:pPr>
            <a:r>
              <a:rPr lang="en-US" sz="2400" b="1" dirty="0" smtClean="0"/>
              <a:t>MS Technologies Support</a:t>
            </a:r>
            <a:br>
              <a:rPr lang="en-US" sz="2400" b="1" dirty="0" smtClean="0"/>
            </a:br>
            <a:endParaRPr lang="en-US" sz="1500" b="1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/>
              <a:t>Windows 7 &amp; MSI 5 Support </a:t>
            </a:r>
            <a:r>
              <a:rPr lang="en-US" sz="1600" dirty="0" smtClean="0"/>
              <a:t>– MS</a:t>
            </a:r>
            <a:r>
              <a:rPr lang="ko-KR" altLang="en-US" sz="1600" dirty="0" smtClean="0"/>
              <a:t>의 새로운 </a:t>
            </a:r>
            <a:r>
              <a:rPr lang="en-US" altLang="ko-KR" sz="1600" dirty="0" smtClean="0"/>
              <a:t>Windows 7 </a:t>
            </a:r>
            <a:r>
              <a:rPr lang="ko-KR" altLang="en-US" sz="1600" dirty="0" smtClean="0"/>
              <a:t>운영체제를 지원하며 </a:t>
            </a:r>
            <a:r>
              <a:rPr lang="en-US" altLang="ko-KR" sz="1600" dirty="0" smtClean="0"/>
              <a:t>Windows Server 2008 R2</a:t>
            </a:r>
            <a:r>
              <a:rPr lang="ko-KR" altLang="en-US" sz="1600" dirty="0" smtClean="0"/>
              <a:t>와 새롭게 </a:t>
            </a:r>
            <a:r>
              <a:rPr lang="en-US" altLang="ko-KR" sz="1600" dirty="0" smtClean="0"/>
              <a:t>Windows Installer 5</a:t>
            </a:r>
            <a:r>
              <a:rPr lang="ko-KR" altLang="en-US" sz="1600" dirty="0" smtClean="0"/>
              <a:t>를 지원 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600" b="1" dirty="0" smtClean="0"/>
              <a:t>Microsoft Technologies </a:t>
            </a:r>
            <a:r>
              <a:rPr lang="en-US" altLang="ko-KR" sz="1600" dirty="0" smtClean="0"/>
              <a:t>–</a:t>
            </a:r>
            <a:r>
              <a:rPr lang="en-US" sz="1600" dirty="0" smtClean="0"/>
              <a:t> IIS 7.0, SQL Server 2008 SP1, SQL Server Compact Edition 3.5 SP1, </a:t>
            </a:r>
            <a:r>
              <a:rPr lang="en-US" altLang="ko-KR" sz="1600" dirty="0" smtClean="0"/>
              <a:t>Visual Studio 2008, .NET Framework 3.5 SP1, </a:t>
            </a:r>
            <a:r>
              <a:rPr lang="en-US" altLang="ko-KR" sz="1600" dirty="0" err="1" smtClean="0"/>
              <a:t>MSBuild</a:t>
            </a:r>
            <a:r>
              <a:rPr lang="en-US" altLang="ko-KR" sz="1600" dirty="0" smtClean="0"/>
              <a:t> , DirectX 9.0c </a:t>
            </a:r>
            <a:r>
              <a:rPr lang="ko-KR" altLang="en-US" sz="1600" dirty="0" smtClean="0"/>
              <a:t>등 최신의 기술을 지원</a:t>
            </a:r>
            <a:endParaRPr lang="en-US" altLang="ko-KR" sz="16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1778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600" b="1" dirty="0" smtClean="0"/>
              <a:t>Mobile Devices Support </a:t>
            </a:r>
            <a:r>
              <a:rPr lang="en-US" altLang="ko-KR" sz="1600" dirty="0" smtClean="0"/>
              <a:t>–</a:t>
            </a:r>
            <a:r>
              <a:rPr lang="en-US" sz="1600" dirty="0" smtClean="0"/>
              <a:t> Windows Mobile 6.X, Windows Embedded CE 6.X,</a:t>
            </a:r>
            <a:br>
              <a:rPr lang="en-US" sz="1600" dirty="0" smtClean="0"/>
            </a:br>
            <a:r>
              <a:rPr lang="en-US" sz="1600" dirty="0" smtClean="0"/>
              <a:t>SQL Server Compact Edition 3.5 SP1 </a:t>
            </a:r>
            <a:r>
              <a:rPr lang="ko-KR" altLang="en-US" sz="1600" dirty="0" smtClean="0"/>
              <a:t>과 </a:t>
            </a:r>
            <a:r>
              <a:rPr lang="en-US" altLang="ko-KR" sz="1600" dirty="0" smtClean="0"/>
              <a:t>Palm OS 3.5 </a:t>
            </a:r>
            <a:r>
              <a:rPr lang="ko-KR" altLang="en-US" sz="1600" dirty="0" smtClean="0"/>
              <a:t>이상을 지원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- </a:t>
            </a:r>
            <a:r>
              <a:rPr lang="en-US" altLang="ko-KR" dirty="0" err="1" smtClean="0"/>
              <a:t>InstallShield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InstallShield</a:t>
            </a:r>
            <a:r>
              <a:rPr lang="en-US" altLang="ko-KR" dirty="0" smtClean="0"/>
              <a:t> 2010 </a:t>
            </a:r>
            <a:r>
              <a:rPr lang="ko-KR" altLang="en-US" dirty="0" smtClean="0"/>
              <a:t>새로운 기능</a:t>
            </a:r>
            <a:r>
              <a:rPr lang="en-US" altLang="ko-KR" dirty="0" smtClean="0"/>
              <a:t> </a:t>
            </a:r>
            <a:r>
              <a:rPr lang="en-US" altLang="ko-KR" dirty="0" smtClean="0"/>
              <a:t>: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7929618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lnSpc>
                <a:spcPct val="150000"/>
              </a:lnSpc>
            </a:pPr>
            <a:r>
              <a:rPr lang="en-US" sz="2400" b="1" dirty="0" smtClean="0"/>
              <a:t>Virtualization</a:t>
            </a:r>
          </a:p>
          <a:p>
            <a:pPr marL="177800" indent="-177800">
              <a:lnSpc>
                <a:spcPct val="150000"/>
              </a:lnSpc>
            </a:pPr>
            <a:endParaRPr lang="en-US" sz="1500" b="1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/>
              <a:t>Microsoft App-V virtual packages</a:t>
            </a:r>
            <a:r>
              <a:rPr lang="en-US" sz="1600" dirty="0" smtClean="0"/>
              <a:t> – </a:t>
            </a:r>
            <a:r>
              <a:rPr lang="en-US" sz="1600" dirty="0" err="1" smtClean="0"/>
              <a:t>Msi</a:t>
            </a:r>
            <a:r>
              <a:rPr lang="en-US" sz="1600" dirty="0" smtClean="0"/>
              <a:t> </a:t>
            </a:r>
            <a:r>
              <a:rPr lang="ko-KR" altLang="en-US" sz="1600" dirty="0" smtClean="0"/>
              <a:t>로 </a:t>
            </a:r>
            <a:r>
              <a:rPr lang="ko-KR" altLang="en-US" sz="1600" dirty="0" err="1" smtClean="0"/>
              <a:t>제작시</a:t>
            </a:r>
            <a:r>
              <a:rPr lang="ko-KR" altLang="en-US" sz="1600" dirty="0" smtClean="0"/>
              <a:t>  </a:t>
            </a:r>
            <a:r>
              <a:rPr lang="en-US" sz="1600" dirty="0" smtClean="0"/>
              <a:t>Microsoft App-V(Application Virtualization) </a:t>
            </a:r>
            <a:r>
              <a:rPr lang="ko-KR" altLang="en-US" sz="1600" dirty="0" smtClean="0"/>
              <a:t>가상화 패키지 제작 지원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- Microsoft Desktop Optimization Pack ( MDOP )</a:t>
            </a:r>
            <a:r>
              <a:rPr lang="en-US" altLang="ko-KR" sz="1600" b="1" dirty="0" smtClean="0"/>
              <a:t>  App-V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/>
              <a:t>Virtual Machine Detection </a:t>
            </a:r>
            <a:r>
              <a:rPr lang="en-US" sz="1600" dirty="0" smtClean="0"/>
              <a:t>– </a:t>
            </a:r>
            <a:r>
              <a:rPr lang="ko-KR" altLang="en-US" sz="1600" dirty="0" smtClean="0"/>
              <a:t>가상 머신 상에서 실행되는 설치프로그램 차단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dirty="0" err="1" smtClean="0"/>
              <a:t>VMWare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Virtual PC </a:t>
            </a:r>
            <a:endParaRPr lang="ko-KR" altLang="en-US" sz="1600" dirty="0" smtClean="0"/>
          </a:p>
          <a:p>
            <a:pPr marL="177800" indent="-177800">
              <a:lnSpc>
                <a:spcPct val="150000"/>
              </a:lnSpc>
            </a:pP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28596" y="1071546"/>
            <a:ext cx="8215370" cy="5143536"/>
          </a:xfrm>
          <a:prstGeom prst="roundRect">
            <a:avLst>
              <a:gd name="adj" fmla="val 33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Acresso</a:t>
            </a:r>
            <a:r>
              <a:rPr lang="en-US" altLang="ko-KR" dirty="0" smtClean="0"/>
              <a:t> Software - </a:t>
            </a:r>
            <a:r>
              <a:rPr lang="en-US" altLang="ko-KR" dirty="0" err="1" smtClean="0"/>
              <a:t>InstallShield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InstallShield</a:t>
            </a:r>
            <a:r>
              <a:rPr lang="en-US" altLang="ko-KR" dirty="0" smtClean="0"/>
              <a:t> 2010 </a:t>
            </a:r>
            <a:r>
              <a:rPr lang="ko-KR" altLang="en-US" dirty="0" smtClean="0"/>
              <a:t>새로운 기능</a:t>
            </a:r>
            <a:r>
              <a:rPr lang="en-US" altLang="ko-KR" dirty="0" smtClean="0"/>
              <a:t> : 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7929618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lnSpc>
                <a:spcPct val="150000"/>
              </a:lnSpc>
            </a:pPr>
            <a:r>
              <a:rPr lang="en-US" sz="2400" b="1" dirty="0" smtClean="0"/>
              <a:t>Unicode &amp; Runtime </a:t>
            </a:r>
            <a:br>
              <a:rPr lang="en-US" sz="2400" b="1" dirty="0" smtClean="0"/>
            </a:br>
            <a:endParaRPr lang="en-US" sz="1500" b="1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/>
              <a:t>Unicode Support </a:t>
            </a:r>
            <a:r>
              <a:rPr lang="en-US" sz="1600" dirty="0" smtClean="0"/>
              <a:t>– </a:t>
            </a:r>
            <a:r>
              <a:rPr lang="ko-KR" altLang="en-US" sz="1600" dirty="0" smtClean="0"/>
              <a:t>향상된 다국어 지원을 위한 </a:t>
            </a:r>
            <a:r>
              <a:rPr lang="en-US" altLang="ko-KR" sz="1600" dirty="0" smtClean="0"/>
              <a:t>Unicode</a:t>
            </a:r>
            <a:r>
              <a:rPr lang="ko-KR" altLang="en-US" sz="1600" dirty="0" smtClean="0"/>
              <a:t>를 지원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/>
              <a:t>String Editor Support </a:t>
            </a:r>
            <a:r>
              <a:rPr lang="en-US" sz="1600" dirty="0" smtClean="0"/>
              <a:t>– Runtime</a:t>
            </a:r>
            <a:r>
              <a:rPr lang="ko-KR" altLang="en-US" sz="1600" dirty="0" smtClean="0"/>
              <a:t>시에 다이얼로그에 표시되는 </a:t>
            </a:r>
            <a:r>
              <a:rPr lang="en-US" altLang="ko-KR" sz="1600" dirty="0" smtClean="0"/>
              <a:t>Localization</a:t>
            </a:r>
            <a:r>
              <a:rPr lang="ko-KR" altLang="en-US" sz="1600" dirty="0" smtClean="0"/>
              <a:t>된 텍스트를 빠르고 쉽게 편집 가능</a:t>
            </a:r>
            <a:endParaRPr lang="en-US" altLang="ko-KR" sz="16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177800" lvl="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/>
              <a:t>Adobe Flash Billboard Support </a:t>
            </a:r>
            <a:r>
              <a:rPr lang="en-US" altLang="ko-KR" sz="1600" dirty="0" smtClean="0"/>
              <a:t>– </a:t>
            </a:r>
            <a:r>
              <a:rPr lang="ko-KR" altLang="en-US" sz="1600" dirty="0" smtClean="0"/>
              <a:t>설치 과정 중 </a:t>
            </a:r>
            <a:r>
              <a:rPr lang="en-US" altLang="ko-KR" sz="1600" dirty="0" smtClean="0"/>
              <a:t>Adobe Flash </a:t>
            </a:r>
            <a:r>
              <a:rPr lang="ko-KR" altLang="en-US" sz="1600" dirty="0" smtClean="0"/>
              <a:t>파일을 표시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하여 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ko-KR" altLang="en-US" sz="1600" dirty="0" smtClean="0"/>
              <a:t>제품 소개 및 기업 이미지 제공</a:t>
            </a:r>
            <a:endParaRPr lang="en-US" altLang="ko-KR" sz="1600" dirty="0" smtClean="0"/>
          </a:p>
          <a:p>
            <a:pPr marL="177800" indent="-177800">
              <a:lnSpc>
                <a:spcPct val="150000"/>
              </a:lnSpc>
            </a:pP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BCK PPTX theme(080906)">
  <a:themeElements>
    <a:clrScheme name="사용자 지정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9900"/>
      </a:accent2>
      <a:accent3>
        <a:srgbClr val="92D050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SBCK PPTX theme(080906)</Template>
  <TotalTime>5195</TotalTime>
  <Words>633</Words>
  <Application>Microsoft Office PowerPoint</Application>
  <PresentationFormat>화면 슬라이드 쇼(4:3)</PresentationFormat>
  <Paragraphs>173</Paragraphs>
  <Slides>20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2" baseType="lpstr">
      <vt:lpstr>SBCK PPTX theme(080906)</vt:lpstr>
      <vt:lpstr>Bitmap Image</vt:lpstr>
      <vt:lpstr>Softbank Commerce Korea Acresso Software Solution 소개</vt:lpstr>
      <vt:lpstr>Acresso Software Solution</vt:lpstr>
      <vt:lpstr>Acresso Software</vt:lpstr>
      <vt:lpstr>Acresso Software Solution</vt:lpstr>
      <vt:lpstr>Acresso Software Solution</vt:lpstr>
      <vt:lpstr>Acresso Software - InstallShield</vt:lpstr>
      <vt:lpstr>Acresso Software - InstallShield</vt:lpstr>
      <vt:lpstr>Acresso Software - InstallShield</vt:lpstr>
      <vt:lpstr>Acresso Software - InstallShield</vt:lpstr>
      <vt:lpstr>Acresso Software - InstallShield</vt:lpstr>
      <vt:lpstr>Acresso Software - InstallShield</vt:lpstr>
      <vt:lpstr>Acresso Software - InstallShield</vt:lpstr>
      <vt:lpstr>Acresso Software – AdminStduio </vt:lpstr>
      <vt:lpstr>Acresso Software – AdminStduio </vt:lpstr>
      <vt:lpstr>Acresso Software – AdminStduio </vt:lpstr>
      <vt:lpstr>Acresso Software – AdminStduio </vt:lpstr>
      <vt:lpstr>Acresso Software – AdminStduio </vt:lpstr>
      <vt:lpstr>Acresso Software – AdminStduio</vt:lpstr>
      <vt:lpstr>Acresso Software – AdminStduio </vt:lpstr>
      <vt:lpstr>Acresso Software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김재덕</dc:creator>
  <cp:lastModifiedBy>송범석</cp:lastModifiedBy>
  <cp:revision>503</cp:revision>
  <dcterms:created xsi:type="dcterms:W3CDTF">2008-09-17T14:49:13Z</dcterms:created>
  <dcterms:modified xsi:type="dcterms:W3CDTF">2009-06-11T04:43:46Z</dcterms:modified>
</cp:coreProperties>
</file>